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4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8"/>
  </p:notesMasterIdLst>
  <p:sldIdLst>
    <p:sldId id="668" r:id="rId2"/>
    <p:sldId id="807" r:id="rId3"/>
    <p:sldId id="339" r:id="rId4"/>
    <p:sldId id="663" r:id="rId5"/>
    <p:sldId id="300" r:id="rId6"/>
    <p:sldId id="856" r:id="rId7"/>
    <p:sldId id="832" r:id="rId8"/>
    <p:sldId id="395" r:id="rId9"/>
    <p:sldId id="613" r:id="rId10"/>
    <p:sldId id="727" r:id="rId11"/>
    <p:sldId id="301" r:id="rId12"/>
    <p:sldId id="639" r:id="rId13"/>
    <p:sldId id="635" r:id="rId14"/>
    <p:sldId id="636" r:id="rId15"/>
    <p:sldId id="664" r:id="rId16"/>
    <p:sldId id="687" r:id="rId17"/>
    <p:sldId id="671" r:id="rId18"/>
    <p:sldId id="695" r:id="rId19"/>
    <p:sldId id="694" r:id="rId20"/>
    <p:sldId id="724" r:id="rId21"/>
    <p:sldId id="332" r:id="rId22"/>
    <p:sldId id="614" r:id="rId23"/>
    <p:sldId id="667" r:id="rId24"/>
    <p:sldId id="648" r:id="rId25"/>
    <p:sldId id="843" r:id="rId26"/>
    <p:sldId id="838" r:id="rId27"/>
    <p:sldId id="841" r:id="rId28"/>
    <p:sldId id="844" r:id="rId29"/>
    <p:sldId id="345" r:id="rId30"/>
    <p:sldId id="845" r:id="rId31"/>
    <p:sldId id="645" r:id="rId32"/>
    <p:sldId id="719" r:id="rId33"/>
    <p:sldId id="721" r:id="rId34"/>
    <p:sldId id="833" r:id="rId35"/>
    <p:sldId id="438" r:id="rId36"/>
    <p:sldId id="725" r:id="rId37"/>
    <p:sldId id="726" r:id="rId38"/>
    <p:sldId id="846" r:id="rId39"/>
    <p:sldId id="847" r:id="rId40"/>
    <p:sldId id="303" r:id="rId41"/>
    <p:sldId id="612" r:id="rId42"/>
    <p:sldId id="679" r:id="rId43"/>
    <p:sldId id="680" r:id="rId44"/>
    <p:sldId id="681" r:id="rId45"/>
    <p:sldId id="615" r:id="rId46"/>
    <p:sldId id="848" r:id="rId47"/>
    <p:sldId id="708" r:id="rId48"/>
    <p:sldId id="696" r:id="rId49"/>
    <p:sldId id="682" r:id="rId50"/>
    <p:sldId id="693" r:id="rId51"/>
    <p:sldId id="697" r:id="rId52"/>
    <p:sldId id="674" r:id="rId53"/>
    <p:sldId id="701" r:id="rId54"/>
    <p:sldId id="675" r:id="rId55"/>
    <p:sldId id="608" r:id="rId56"/>
    <p:sldId id="704" r:id="rId57"/>
    <p:sldId id="676" r:id="rId58"/>
    <p:sldId id="703" r:id="rId59"/>
    <p:sldId id="678" r:id="rId60"/>
    <p:sldId id="709" r:id="rId61"/>
    <p:sldId id="616" r:id="rId62"/>
    <p:sldId id="849" r:id="rId63"/>
    <p:sldId id="684" r:id="rId64"/>
    <p:sldId id="705" r:id="rId65"/>
    <p:sldId id="855" r:id="rId66"/>
    <p:sldId id="706" r:id="rId67"/>
    <p:sldId id="713" r:id="rId68"/>
    <p:sldId id="313" r:id="rId69"/>
    <p:sldId id="710" r:id="rId70"/>
    <p:sldId id="685" r:id="rId71"/>
    <p:sldId id="712" r:id="rId72"/>
    <p:sldId id="800" r:id="rId73"/>
    <p:sldId id="801" r:id="rId74"/>
    <p:sldId id="802" r:id="rId75"/>
    <p:sldId id="803" r:id="rId76"/>
    <p:sldId id="804" r:id="rId77"/>
    <p:sldId id="850" r:id="rId78"/>
    <p:sldId id="716" r:id="rId79"/>
    <p:sldId id="622" r:id="rId80"/>
    <p:sldId id="799" r:id="rId81"/>
    <p:sldId id="632" r:id="rId82"/>
    <p:sldId id="851" r:id="rId83"/>
    <p:sldId id="666" r:id="rId84"/>
    <p:sldId id="852" r:id="rId85"/>
    <p:sldId id="854" r:id="rId86"/>
    <p:sldId id="308" r:id="rId87"/>
  </p:sldIdLst>
  <p:sldSz cx="12192000" cy="6858000"/>
  <p:notesSz cx="6950075" cy="9236075"/>
  <p:custDataLst>
    <p:tags r:id="rId8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3840" userDrawn="1">
          <p15:clr>
            <a:srgbClr val="A4A3A4"/>
          </p15:clr>
        </p15:guide>
        <p15:guide id="5" pos="6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oldstein" initials="JG" lastIdx="1" clrIdx="0">
    <p:extLst>
      <p:ext uri="{19B8F6BF-5375-455C-9EA6-DF929625EA0E}">
        <p15:presenceInfo xmlns:p15="http://schemas.microsoft.com/office/powerpoint/2012/main" userId="b25ac4de2dec19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782AF"/>
    <a:srgbClr val="00B336"/>
    <a:srgbClr val="0096D6"/>
    <a:srgbClr val="00B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80574" autoAdjust="0"/>
  </p:normalViewPr>
  <p:slideViewPr>
    <p:cSldViewPr snapToGrid="0" showGuides="1">
      <p:cViewPr varScale="1">
        <p:scale>
          <a:sx n="104" d="100"/>
          <a:sy n="104" d="100"/>
        </p:scale>
        <p:origin x="72" y="798"/>
      </p:cViewPr>
      <p:guideLst>
        <p:guide orient="horz" pos="2160"/>
        <p:guide pos="3840"/>
        <p:guide pos="3940"/>
        <p:guide orient="horz" pos="3840"/>
        <p:guide pos="6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2B9AD4B-8655-4940-A3C2-456FA4D65BFE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0144F6-1F44-484E-96B6-CAB23FCB3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7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5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7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5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2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6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3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0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0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76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4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3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41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9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95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5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83BCD-A9B0-42AA-B563-70ABE4BB7121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2174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7EFDFC3-A06B-4911-8097-1FD1CD7F8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Stop wasting time on 3 poorly qualified deals and use the time to focus on the winners </a:t>
            </a:r>
          </a:p>
          <a:p>
            <a:endParaRPr lang="en-CA" dirty="0"/>
          </a:p>
          <a:p>
            <a:pPr defTabSz="924916">
              <a:defRPr/>
            </a:pPr>
            <a:r>
              <a:rPr lang="en-CA" dirty="0"/>
              <a:t>Win one more!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8395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55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Tech we usually focus on Technical Campaign</a:t>
            </a:r>
          </a:p>
          <a:p>
            <a:endParaRPr lang="en-CA" dirty="0"/>
          </a:p>
          <a:p>
            <a:r>
              <a:rPr lang="en-CA" dirty="0"/>
              <a:t>IBM / EMC were classic in running Political campaigns (Banks, Telco's)</a:t>
            </a:r>
          </a:p>
          <a:p>
            <a:endParaRPr lang="en-CA" dirty="0"/>
          </a:p>
          <a:p>
            <a:r>
              <a:rPr lang="en-CA" dirty="0"/>
              <a:t>Buys enjoyed the EMC lifestyle… hard to play that game without $$$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83BCD-A9B0-42AA-B563-70ABE4BB7121}" type="slidenum">
              <a:rPr lang="en-CA" smtClean="0"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5956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909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37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32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47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16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01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83BCD-A9B0-42AA-B563-70ABE4BB7121}" type="slidenum">
              <a:rPr lang="en-CA" smtClean="0"/>
              <a:t>68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202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67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52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519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76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3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Course Goals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A.  Help you Ruthlessly Qualify your Deals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Take off the happy ears and objectively determine if this is a deal you can actually WIN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B.  Improve your Win Rate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By following a consistent process, step by step, you’ll ensure you never miss a critical step that will bite you in the ass.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83BCD-A9B0-42AA-B563-70ABE4BB7121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35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Course Goals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A.  Help you Ruthlessly Qualify your Deals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Take off the happy ears and objectively determine if this is a deal you can actually WIN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B.  Improve your Win Rate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By following a consistent process, step by step, you’ll ensure you never miss a critical step that will bite you in the ass.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83BCD-A9B0-42AA-B563-70ABE4BB7121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7405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Course Goals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A.  Help you Ruthlessly Qualify your Deals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Take off the happy ears and objectively determine if this is a deal you can actually WIN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B.  Improve your Win Rate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By following a consistent process, step by step, you’ll ensure you never miss a critical step that will bite you in the ass.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83BCD-A9B0-42AA-B563-70ABE4BB7121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297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Course Goals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A.  Help you Ruthlessly Qualify your Deals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Take off the happy ears and objectively determine if this is a deal you can actually WIN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r>
              <a:rPr lang="en-CA" dirty="0"/>
              <a:t>B.  Improve your Win Rate</a:t>
            </a:r>
          </a:p>
          <a:p>
            <a:pPr marL="520265" indent="-520265">
              <a:buFont typeface="+mj-lt"/>
              <a:buAutoNum type="arabicPeriod"/>
            </a:pPr>
            <a:endParaRPr lang="en-CA" dirty="0"/>
          </a:p>
          <a:p>
            <a:pPr marL="635879" lvl="1" indent="-173422">
              <a:buFont typeface="Arial" panose="020B0604020202020204" pitchFamily="34" charset="0"/>
              <a:buChar char="•"/>
            </a:pPr>
            <a:r>
              <a:rPr lang="en-CA" dirty="0"/>
              <a:t>By following a consistent process, step by step, you’ll ensure you never miss a critical step that will bite you in the ass.</a:t>
            </a:r>
          </a:p>
          <a:p>
            <a:pPr marL="635879" lvl="1" indent="-173422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83BCD-A9B0-42AA-B563-70ABE4BB7121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161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06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144F6-1F44-484E-96B6-CAB23FCB33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3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902811"/>
          </a:xfrm>
        </p:spPr>
        <p:txBody>
          <a:bodyPr/>
          <a:lstStyle>
            <a:lvl1pPr>
              <a:lnSpc>
                <a:spcPct val="100000"/>
              </a:lnSpc>
              <a:defRPr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4957531"/>
          </a:xfrm>
        </p:spPr>
        <p:txBody>
          <a:bodyPr>
            <a:noAutofit/>
          </a:bodyPr>
          <a:lstStyle>
            <a:lvl1pPr marL="0" marR="0" indent="0" algn="l" defTabSz="914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55591" marR="0" indent="-355591" algn="l" defTabSz="914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  <a:tabLst/>
              <a:defRPr sz="2667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marL="0" marR="0" lvl="0" indent="0" algn="l" defTabSz="91470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55591" marR="0" lvl="1" indent="-355591" algn="l" defTabSz="91470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205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19248" y="1491342"/>
            <a:ext cx="11152716" cy="4957532"/>
          </a:xfrm>
        </p:spPr>
        <p:txBody>
          <a:bodyPr>
            <a:noAutofit/>
          </a:bodyPr>
          <a:lstStyle>
            <a:lvl1pPr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08804"/>
            <a:ext cx="12192000" cy="491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113828" y="5410196"/>
            <a:ext cx="1274887" cy="204315"/>
            <a:chOff x="4873071" y="5624338"/>
            <a:chExt cx="2587142" cy="414618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071" y="5719952"/>
              <a:ext cx="1256205" cy="22338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>
              <a:off x="6399524" y="5678931"/>
              <a:ext cx="1" cy="3054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\\amust.local\spb\Marketing\Graphics\Archive\PPT\graphics\logos\Main Content-Cisco logo white out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773" y="5624338"/>
              <a:ext cx="790440" cy="41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1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584" y="1447799"/>
            <a:ext cx="5481405" cy="505354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192012" y="1447799"/>
            <a:ext cx="5479289" cy="505354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4169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7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E958-EF04-4051-A82D-52572468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9962-9D0E-4C2C-BF97-C9F49F8E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858C6-D5B1-4718-AB11-CAACB2B5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592" y="6576687"/>
            <a:ext cx="9022815" cy="365125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86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C9E6-D579-41C2-8B9A-CAD283457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5628F-F730-4C20-B218-9F58E664C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A4AA-72CF-4667-A6EA-7BA141A4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2BEE5-0718-48BD-9BE9-FA8A9E6B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EC545-EBD6-4419-94C8-E5C22EEE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66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9028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50" y="1450876"/>
            <a:ext cx="1115191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endParaRPr lang="en-US" dirty="0"/>
          </a:p>
        </p:txBody>
      </p:sp>
      <p:sp>
        <p:nvSpPr>
          <p:cNvPr id="13" name="Rectangle: Single Corner Rounded 12"/>
          <p:cNvSpPr/>
          <p:nvPr userDrawn="1"/>
        </p:nvSpPr>
        <p:spPr bwMode="auto">
          <a:xfrm flipH="1">
            <a:off x="10588597" y="6207690"/>
            <a:ext cx="1603402" cy="560935"/>
          </a:xfrm>
          <a:prstGeom prst="round1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21720"/>
            <a:ext cx="12192000" cy="136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761234" y="6382891"/>
            <a:ext cx="1274887" cy="204315"/>
            <a:chOff x="4873071" y="5624338"/>
            <a:chExt cx="2587142" cy="41461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071" y="5719952"/>
              <a:ext cx="1256205" cy="223389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6399524" y="5678931"/>
              <a:ext cx="1" cy="3054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\\amust.local\spb\Marketing\Graphics\Archive\PPT\graphics\logos\Main Content-Cisco logo white out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773" y="5624338"/>
              <a:ext cx="790440" cy="414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 userDrawn="1"/>
        </p:nvSpPr>
        <p:spPr>
          <a:xfrm>
            <a:off x="519249" y="6557913"/>
            <a:ext cx="5150449" cy="1026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7" spc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  <a:latin typeface="+mn-lt"/>
              </a:rPr>
              <a:t>© 2020 SalesLeadersOnly.com  Confidential information. All rights reserved. All trademarks are the property of their respective owners.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D1DE531-C8DD-49AA-8358-B7B4253ACD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287" y="6312510"/>
            <a:ext cx="1371953" cy="4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12" r:id="rId5"/>
    <p:sldLayoutId id="2147483713" r:id="rId6"/>
  </p:sldLayoutIdLst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hf sldNum="0" hdr="0" ftr="0" dt="0"/>
  <p:txStyles>
    <p:titleStyle>
      <a:lvl1pPr algn="l" defTabSz="914706" rtl="0" eaLnBrk="1" latinLnBrk="0" hangingPunct="1">
        <a:lnSpc>
          <a:spcPct val="100000"/>
        </a:lnSpc>
        <a:spcBef>
          <a:spcPct val="0"/>
        </a:spcBef>
        <a:buNone/>
        <a:defRPr lang="en-US" sz="5867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361942" indent="-361942" algn="l" defTabSz="914706" rtl="0" eaLnBrk="1" latinLnBrk="0" hangingPunct="1">
        <a:lnSpc>
          <a:spcPct val="100000"/>
        </a:lnSpc>
        <a:spcBef>
          <a:spcPts val="0"/>
        </a:spcBef>
        <a:buSzPct val="90000"/>
        <a:buFont typeface="Arial" pitchFamily="34" charset="0"/>
        <a:buChar char="•"/>
        <a:defRPr sz="32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5591" indent="-355591" algn="l" defTabSz="914706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SzPct val="90000"/>
        <a:buFont typeface="Arial" pitchFamily="34" charset="0"/>
        <a:buChar char="•"/>
        <a:tabLst/>
        <a:defRPr sz="2667" kern="1200" spc="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14742" indent="-284269" algn="l" defTabSz="9147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00" kern="1200" spc="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3pPr>
      <a:lvl4pPr marL="1483282" indent="-223922" algn="l" defTabSz="9147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914742" algn="l"/>
        </a:tabLst>
        <a:defRPr sz="1867" kern="1200" spc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4pPr>
      <a:lvl5pPr marL="1713556" indent="-230274" algn="l" defTabSz="9147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0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15442" indent="-228677" algn="l" defTabSz="9147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795" indent="-228677" algn="l" defTabSz="9147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149" indent="-228677" algn="l" defTabSz="9147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503" indent="-228677" algn="l" defTabSz="9147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354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706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2059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9413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6767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4118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1472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8826" algn="l" defTabSz="91470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11.xml"/><Relationship Id="rId7" Type="http://schemas.openxmlformats.org/officeDocument/2006/relationships/image" Target="../media/image20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jp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2.jpg"/><Relationship Id="rId17" Type="http://schemas.openxmlformats.org/officeDocument/2006/relationships/image" Target="../media/image9.jpg"/><Relationship Id="rId2" Type="http://schemas.openxmlformats.org/officeDocument/2006/relationships/tags" Target="../tags/tag3.xml"/><Relationship Id="rId16" Type="http://schemas.openxmlformats.org/officeDocument/2006/relationships/image" Target="../media/image16.jp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1.jpg"/><Relationship Id="rId5" Type="http://schemas.openxmlformats.org/officeDocument/2006/relationships/tags" Target="../tags/tag6.xml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4" Type="http://schemas.openxmlformats.org/officeDocument/2006/relationships/tags" Target="../tags/tag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37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image" Target="../media/image20.jp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2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salesleadersonly.com/salescla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9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salesleadersonly.com/salescla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21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2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1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9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esleadersonly.com/salesclass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8.png"/><Relationship Id="rId4" Type="http://schemas.openxmlformats.org/officeDocument/2006/relationships/image" Target="../media/image55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www.flaticon.com/%3C?=_(%27authors/%27)?%3Efreepi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2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www.flaticon.com/%3C?=_(%27authors/%27)?%3Efreepi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6.jpg"/><Relationship Id="rId4" Type="http://schemas.openxmlformats.org/officeDocument/2006/relationships/image" Target="../media/image42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www.flaticon.com/%3C?=_(%27authors/%27)?%3Efreepi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9.jpg"/><Relationship Id="rId4" Type="http://schemas.openxmlformats.org/officeDocument/2006/relationships/image" Target="../media/image42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B736-C82E-4F43-89FF-93C1E049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1" y="262366"/>
            <a:ext cx="11871960" cy="591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200" dirty="0">
                <a:solidFill>
                  <a:schemeClr val="tx1"/>
                </a:solidFill>
              </a:rPr>
              <a:t>Welcome to </a:t>
            </a:r>
            <a:r>
              <a:rPr lang="en-CA" sz="4200" b="1" dirty="0">
                <a:solidFill>
                  <a:srgbClr val="1782AF"/>
                </a:solidFill>
              </a:rPr>
              <a:t>WINNING THE </a:t>
            </a:r>
            <a:r>
              <a:rPr lang="en-CA" sz="4200" b="1" dirty="0">
                <a:solidFill>
                  <a:schemeClr val="accent5"/>
                </a:solidFill>
              </a:rPr>
              <a:t>SIX-FIGURE SALE</a:t>
            </a:r>
          </a:p>
          <a:p>
            <a:pPr marL="0" indent="0" algn="ctr">
              <a:buNone/>
            </a:pPr>
            <a:r>
              <a:rPr lang="en-CA" u="sng" dirty="0">
                <a:solidFill>
                  <a:schemeClr val="accent5"/>
                </a:solidFill>
              </a:rPr>
              <a:t>60 Minute Webinar</a:t>
            </a:r>
          </a:p>
          <a:p>
            <a:pPr marL="0" indent="0" algn="ctr">
              <a:buNone/>
            </a:pPr>
            <a:r>
              <a:rPr lang="en-CA" sz="1200" dirty="0">
                <a:solidFill>
                  <a:schemeClr val="accent5"/>
                </a:solidFill>
              </a:rPr>
              <a:t>.</a:t>
            </a:r>
            <a:br>
              <a:rPr lang="en-CA" sz="4400" dirty="0">
                <a:solidFill>
                  <a:schemeClr val="accent5"/>
                </a:solidFill>
              </a:rPr>
            </a:b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D820F-CA54-4526-A19E-6CA67FF80ED2}"/>
              </a:ext>
            </a:extLst>
          </p:cNvPr>
          <p:cNvSpPr txBox="1"/>
          <p:nvPr/>
        </p:nvSpPr>
        <p:spPr>
          <a:xfrm>
            <a:off x="227884" y="2409565"/>
            <a:ext cx="5868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My goal today is to </a:t>
            </a:r>
            <a:r>
              <a:rPr lang="en-CA" sz="2400" b="1" dirty="0"/>
              <a:t>Challenge</a:t>
            </a:r>
            <a:r>
              <a:rPr lang="en-CA" sz="2400" dirty="0"/>
              <a:t> </a:t>
            </a:r>
            <a:r>
              <a:rPr lang="en-CA" sz="2400" u="sng" dirty="0"/>
              <a:t>Sales Leaders</a:t>
            </a:r>
            <a:r>
              <a:rPr lang="en-CA" sz="2400" b="1" dirty="0"/>
              <a:t> </a:t>
            </a:r>
            <a:r>
              <a:rPr lang="en-CA" sz="2400" dirty="0"/>
              <a:t>to think differently about how they</a:t>
            </a:r>
            <a:r>
              <a:rPr lang="en-CA" sz="2400" b="1" dirty="0"/>
              <a:t> Inspect</a:t>
            </a:r>
            <a:r>
              <a:rPr lang="en-CA" sz="2400" dirty="0"/>
              <a:t>, </a:t>
            </a:r>
            <a:r>
              <a:rPr lang="en-CA" sz="2400" b="1" dirty="0"/>
              <a:t>Assess </a:t>
            </a:r>
            <a:r>
              <a:rPr lang="en-CA" sz="2400" dirty="0"/>
              <a:t>and</a:t>
            </a:r>
            <a:r>
              <a:rPr lang="en-CA" sz="2400" b="1" dirty="0"/>
              <a:t> Coach</a:t>
            </a:r>
            <a:r>
              <a:rPr lang="en-CA" sz="2400" dirty="0"/>
              <a:t> the Big Deals in their Sales Funnel.</a:t>
            </a:r>
            <a:endParaRPr lang="en-CA" sz="2400" b="1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picture containing person, sky, outdoor, woman&#10;&#10;Description automatically generated">
            <a:extLst>
              <a:ext uri="{FF2B5EF4-FFF2-40B4-BE49-F238E27FC236}">
                <a16:creationId xmlns:a16="http://schemas.microsoft.com/office/drawing/2014/main" id="{6A4B27EC-ECF5-4CE5-ADB8-4D6C3EE1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77" y="1937496"/>
            <a:ext cx="5107978" cy="334479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A18FB61-A6A8-4C72-B999-FD406E3C0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1" y="5974108"/>
            <a:ext cx="384371" cy="38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C8C70-EFC4-446E-91EC-2687E688A65E}"/>
              </a:ext>
            </a:extLst>
          </p:cNvPr>
          <p:cNvSpPr txBox="1"/>
          <p:nvPr/>
        </p:nvSpPr>
        <p:spPr>
          <a:xfrm>
            <a:off x="845342" y="5974108"/>
            <a:ext cx="3434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Jeff Goldstein: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87694E-A685-421C-8590-9820E3638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7" y="5992066"/>
            <a:ext cx="1381109" cy="302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4311ED-0520-4407-A25D-FFB72884B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16" name="Picture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AB72EE3-5FA8-4EFE-931C-EC1D68F19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0"/>
            <a:ext cx="12192001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D7CBFBE-85D6-450D-A9C4-DE98032B67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1" y="5981043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5" y="3312"/>
            <a:ext cx="11151917" cy="830997"/>
          </a:xfrm>
        </p:spPr>
        <p:txBody>
          <a:bodyPr/>
          <a:lstStyle/>
          <a:p>
            <a:r>
              <a:rPr lang="en-CA" sz="5400" dirty="0"/>
              <a:t> </a:t>
            </a:r>
            <a:r>
              <a:rPr lang="en-CA" sz="4800" dirty="0"/>
              <a:t>WINNING THE SIX-FIGURE SALE</a:t>
            </a:r>
            <a:endParaRPr lang="en-CA" sz="5400" dirty="0"/>
          </a:p>
        </p:txBody>
      </p:sp>
      <p:sp>
        <p:nvSpPr>
          <p:cNvPr id="3" name="Oval 2"/>
          <p:cNvSpPr/>
          <p:nvPr>
            <p:custDataLst>
              <p:tags r:id="rId1"/>
            </p:custDataLst>
          </p:nvPr>
        </p:nvSpPr>
        <p:spPr>
          <a:xfrm>
            <a:off x="500372" y="1766992"/>
            <a:ext cx="654571" cy="638501"/>
          </a:xfrm>
          <a:prstGeom prst="ellipse">
            <a:avLst/>
          </a:prstGeom>
          <a:solidFill>
            <a:srgbClr val="006EB7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" name="Oval 4"/>
          <p:cNvSpPr/>
          <p:nvPr>
            <p:custDataLst>
              <p:tags r:id="rId2"/>
            </p:custDataLst>
          </p:nvPr>
        </p:nvSpPr>
        <p:spPr>
          <a:xfrm>
            <a:off x="479021" y="2780593"/>
            <a:ext cx="691193" cy="673795"/>
          </a:xfrm>
          <a:prstGeom prst="ellipse">
            <a:avLst/>
          </a:prstGeom>
          <a:solidFill>
            <a:srgbClr val="80B638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479021" y="4988221"/>
            <a:ext cx="645134" cy="624725"/>
          </a:xfrm>
          <a:prstGeom prst="ellipse">
            <a:avLst/>
          </a:prstGeom>
          <a:solidFill>
            <a:srgbClr val="CB1313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7F51D1-4F83-49DC-8A81-3AD082F5B4FB}"/>
              </a:ext>
            </a:extLst>
          </p:cNvPr>
          <p:cNvSpPr txBox="1"/>
          <p:nvPr/>
        </p:nvSpPr>
        <p:spPr>
          <a:xfrm>
            <a:off x="1347735" y="2802547"/>
            <a:ext cx="10736396" cy="6400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 Top 6 Questions you Should be Asking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…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including lessons from the 2008 Recession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377337-8ACC-4936-8336-5171F3EC85E0}"/>
              </a:ext>
            </a:extLst>
          </p:cNvPr>
          <p:cNvSpPr txBox="1"/>
          <p:nvPr/>
        </p:nvSpPr>
        <p:spPr>
          <a:xfrm>
            <a:off x="1347735" y="1769563"/>
            <a:ext cx="6845964" cy="6400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How Can I Help – Jeff Goldstein Introduction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4F4A56-2B13-4F6F-B4A6-6DE6444B7EAA}"/>
              </a:ext>
            </a:extLst>
          </p:cNvPr>
          <p:cNvSpPr txBox="1"/>
          <p:nvPr/>
        </p:nvSpPr>
        <p:spPr>
          <a:xfrm>
            <a:off x="1347735" y="4972866"/>
            <a:ext cx="8335097" cy="6400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Putting the Ideas to Work for You - Next Steps!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4FE2FE-8A59-4FFD-9B65-D5191141F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104" y="168493"/>
            <a:ext cx="605589" cy="787266"/>
          </a:xfrm>
          <a:prstGeom prst="rect">
            <a:avLst/>
          </a:prstGeom>
        </p:spPr>
      </p:pic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05EDCD5A-D695-4339-84D2-6A821BCB3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03" y="168493"/>
            <a:ext cx="605589" cy="787266"/>
          </a:xfrm>
          <a:prstGeom prst="rect">
            <a:avLst/>
          </a:prstGeom>
        </p:spPr>
      </p:pic>
      <p:pic>
        <p:nvPicPr>
          <p:cNvPr id="15" name="Picture 1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3BA4773-789A-4D96-96CA-CE90C8540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06" y="192556"/>
            <a:ext cx="587079" cy="7632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32271A-A891-45B2-973E-96202ABC35C6}"/>
              </a:ext>
            </a:extLst>
          </p:cNvPr>
          <p:cNvSpPr txBox="1"/>
          <p:nvPr/>
        </p:nvSpPr>
        <p:spPr>
          <a:xfrm>
            <a:off x="1773208" y="4361247"/>
            <a:ext cx="9215177" cy="27585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Top Questions - Funnel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Inspect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ion - Cadence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Top Questions - Rapid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Assess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ment – Ruthlessly Qualification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Top Questions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- Coach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ing – Covering all your Bases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B9A08-BFEF-4621-A3C8-99950CBD3DBE}"/>
              </a:ext>
            </a:extLst>
          </p:cNvPr>
          <p:cNvSpPr txBox="1"/>
          <p:nvPr/>
        </p:nvSpPr>
        <p:spPr>
          <a:xfrm>
            <a:off x="1488411" y="955759"/>
            <a:ext cx="1620958" cy="52322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CA" sz="2800" b="1" u="sng" dirty="0"/>
              <a:t>Agenda</a:t>
            </a:r>
            <a:r>
              <a:rPr lang="en-CA" dirty="0"/>
              <a:t>: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CFB4073-59A7-4539-9AD3-6D983ACD3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94" y="247810"/>
            <a:ext cx="11151917" cy="923330"/>
          </a:xfrm>
        </p:spPr>
        <p:txBody>
          <a:bodyPr/>
          <a:lstStyle/>
          <a:p>
            <a:r>
              <a:rPr lang="en-US" sz="587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How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Can I Help - Intro</a:t>
            </a:r>
            <a:endParaRPr lang="en-CA" dirty="0"/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29424EA-250E-4145-9A26-C55F07DCAAB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265415"/>
            <a:ext cx="1014682" cy="10944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D16AAA-8B9B-4A6F-995B-E1D4ECE99B36}"/>
              </a:ext>
            </a:extLst>
          </p:cNvPr>
          <p:cNvSpPr/>
          <p:nvPr/>
        </p:nvSpPr>
        <p:spPr>
          <a:xfrm>
            <a:off x="-269765" y="3274009"/>
            <a:ext cx="3333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1" algn="ctr"/>
            <a:r>
              <a:rPr lang="en-CA" sz="2400" b="1" dirty="0"/>
              <a:t>Engineer  P. Eng</a:t>
            </a:r>
            <a:br>
              <a:rPr lang="en-CA" sz="1400" b="1" dirty="0"/>
            </a:br>
            <a:br>
              <a:rPr lang="en-CA" sz="1400" dirty="0"/>
            </a:br>
            <a:endParaRPr lang="en-CA" sz="1400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90B34D-E9E4-467E-89DA-4E697532C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17" y="3780569"/>
            <a:ext cx="2249352" cy="2745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4DE8E2-BE59-44B1-ADC0-577CC9E213E8}"/>
              </a:ext>
            </a:extLst>
          </p:cNvPr>
          <p:cNvSpPr/>
          <p:nvPr/>
        </p:nvSpPr>
        <p:spPr>
          <a:xfrm>
            <a:off x="8431248" y="4453358"/>
            <a:ext cx="285497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1" algn="ctr"/>
            <a:r>
              <a:rPr lang="en-CA" sz="1700" b="1" dirty="0"/>
              <a:t>Completed over 3000 Forecast Calls</a:t>
            </a:r>
          </a:p>
          <a:p>
            <a:pPr marL="442912" lvl="1" algn="ctr"/>
            <a:endParaRPr lang="en-CA" sz="1700" dirty="0"/>
          </a:p>
          <a:p>
            <a:pPr marL="442912" lvl="1" algn="ctr"/>
            <a:r>
              <a:rPr lang="en-CA" sz="1700" b="1" dirty="0"/>
              <a:t>and 200+ Big Rock Reviews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958195-76E8-485E-B474-2FFFAA7899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9856" y="2057893"/>
            <a:ext cx="921477" cy="915337"/>
          </a:xfrm>
          <a:prstGeom prst="ellipse">
            <a:avLst/>
          </a:prstGeom>
          <a:solidFill>
            <a:srgbClr val="006EB7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E83F72-BC38-4146-8DFE-813122C22D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47655" y="2053472"/>
            <a:ext cx="921477" cy="915338"/>
          </a:xfrm>
          <a:prstGeom prst="ellipse">
            <a:avLst/>
          </a:prstGeom>
          <a:solidFill>
            <a:srgbClr val="80B638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72AED-52A5-4514-96B4-D6063A4B51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397999" y="2045480"/>
            <a:ext cx="921477" cy="923330"/>
          </a:xfrm>
          <a:prstGeom prst="ellipse">
            <a:avLst/>
          </a:prstGeom>
          <a:solidFill>
            <a:srgbClr val="CB1313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1F8C4-2F46-480C-8D84-DC050C8A60DF}"/>
              </a:ext>
            </a:extLst>
          </p:cNvPr>
          <p:cNvSpPr/>
          <p:nvPr/>
        </p:nvSpPr>
        <p:spPr>
          <a:xfrm>
            <a:off x="3116278" y="3274009"/>
            <a:ext cx="4584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1"/>
            <a:r>
              <a:rPr lang="en-CA" sz="2400" b="1" dirty="0"/>
              <a:t>VP / GM Country Leader</a:t>
            </a:r>
            <a:endParaRPr lang="en-CA" sz="3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5C7E1C-E609-4952-B987-93C84E25E57C}"/>
              </a:ext>
            </a:extLst>
          </p:cNvPr>
          <p:cNvSpPr/>
          <p:nvPr/>
        </p:nvSpPr>
        <p:spPr>
          <a:xfrm>
            <a:off x="7937500" y="3258620"/>
            <a:ext cx="420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1"/>
            <a:r>
              <a:rPr lang="en-CA" sz="2400" b="1" dirty="0"/>
              <a:t>Eat my own Dog Food</a:t>
            </a:r>
            <a:endParaRPr lang="en-CA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64598F-D34B-4E02-BF39-6F20D561F674}"/>
              </a:ext>
            </a:extLst>
          </p:cNvPr>
          <p:cNvSpPr/>
          <p:nvPr/>
        </p:nvSpPr>
        <p:spPr>
          <a:xfrm>
            <a:off x="-409952" y="4346918"/>
            <a:ext cx="39717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1" algn="ctr"/>
            <a:r>
              <a:rPr lang="en-CA" sz="1400" b="1" dirty="0"/>
              <a:t>University of Waterloo - Engineering</a:t>
            </a:r>
          </a:p>
          <a:p>
            <a:pPr marL="442912" lvl="1" algn="ctr"/>
            <a:r>
              <a:rPr lang="en-CA" sz="1400" b="1" dirty="0"/>
              <a:t>Wilfred Laurier – Minor in Business</a:t>
            </a:r>
            <a:br>
              <a:rPr lang="en-CA" sz="1400" b="1" dirty="0"/>
            </a:br>
            <a:endParaRPr lang="en-CA" sz="1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128398-5951-4C0A-9D4C-84AAAD9D2F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5307" y="370668"/>
            <a:ext cx="807526" cy="800472"/>
          </a:xfrm>
          <a:prstGeom prst="ellipse">
            <a:avLst/>
          </a:prstGeom>
          <a:solidFill>
            <a:srgbClr val="006EB7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48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40" y="1301044"/>
            <a:ext cx="11151917" cy="1805751"/>
          </a:xfrm>
        </p:spPr>
        <p:txBody>
          <a:bodyPr/>
          <a:lstStyle/>
          <a:p>
            <a:pPr algn="ctr"/>
            <a:r>
              <a:rPr lang="en-CA" dirty="0"/>
              <a:t>A Few More Questions Before we Start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56A9A0-AE0A-4696-9CD0-C08A2155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82" y="3918410"/>
            <a:ext cx="1345635" cy="1345635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1581672-B210-4D3D-9CA7-B63B5084E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268" y="686845"/>
            <a:ext cx="11265564" cy="40866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Tired of Last Minute Forecast Surprises?</a:t>
            </a:r>
          </a:p>
          <a:p>
            <a:pPr marL="0" indent="0" algn="ctr">
              <a:buNone/>
            </a:pPr>
            <a:endParaRPr lang="en-CA" sz="4000" dirty="0"/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</a:p>
          <a:p>
            <a:pPr marL="0" indent="0" algn="ctr">
              <a:buNone/>
            </a:pPr>
            <a:endParaRPr lang="en-CA" sz="4000" dirty="0"/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Stressed When you Miss Your Commit?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E202EF-D4BE-497E-81A1-5BD106574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16" y="4332110"/>
            <a:ext cx="1557867" cy="1557867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56B8403-B954-4A67-8858-DAF7DF799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3218" y="176305"/>
            <a:ext cx="11265564" cy="4086674"/>
          </a:xfrm>
        </p:spPr>
        <p:txBody>
          <a:bodyPr/>
          <a:lstStyle/>
          <a:p>
            <a:pPr marL="0" indent="0" algn="ctr">
              <a:buNone/>
            </a:pPr>
            <a:endParaRPr lang="en-CA" sz="4000" dirty="0"/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Think Business is Going to Get 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Better, Worse or Much Worse 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Next Few Months?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C2FA3E-1FCF-4041-81FE-BA3C08575948}"/>
              </a:ext>
            </a:extLst>
          </p:cNvPr>
          <p:cNvGrpSpPr/>
          <p:nvPr/>
        </p:nvGrpSpPr>
        <p:grpSpPr>
          <a:xfrm>
            <a:off x="4914229" y="3531870"/>
            <a:ext cx="2363542" cy="1278014"/>
            <a:chOff x="5771394" y="5187861"/>
            <a:chExt cx="1973635" cy="1059684"/>
          </a:xfrm>
        </p:grpSpPr>
        <p:pic>
          <p:nvPicPr>
            <p:cNvPr id="7" name="Picture 6" descr="A drawing of a face&#10;&#10;Description automatically generated">
              <a:extLst>
                <a:ext uri="{FF2B5EF4-FFF2-40B4-BE49-F238E27FC236}">
                  <a16:creationId xmlns:a16="http://schemas.microsoft.com/office/drawing/2014/main" id="{C1C16D85-CBB0-4328-9403-E3EE936D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19" y="5187861"/>
              <a:ext cx="867410" cy="86741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279FD3-726B-42E7-A90B-2A242D31DC66}"/>
                </a:ext>
              </a:extLst>
            </p:cNvPr>
            <p:cNvSpPr txBox="1"/>
            <p:nvPr/>
          </p:nvSpPr>
          <p:spPr>
            <a:xfrm>
              <a:off x="5771394" y="5324215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37AA03-9C8D-4A44-B20B-C225FF622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982" y="791876"/>
            <a:ext cx="5292689" cy="677108"/>
          </a:xfrm>
        </p:spPr>
        <p:txBody>
          <a:bodyPr/>
          <a:lstStyle/>
          <a:p>
            <a:pPr algn="ctr"/>
            <a:r>
              <a:rPr lang="en-CA" sz="4400" b="1" dirty="0">
                <a:solidFill>
                  <a:schemeClr val="accent5"/>
                </a:solidFill>
              </a:rPr>
              <a:t>Type in Chat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F792F3-C872-41F2-8EB4-A3B64D36E795}"/>
              </a:ext>
            </a:extLst>
          </p:cNvPr>
          <p:cNvSpPr txBox="1">
            <a:spLocks/>
          </p:cNvSpPr>
          <p:nvPr/>
        </p:nvSpPr>
        <p:spPr>
          <a:xfrm>
            <a:off x="2975343" y="2157995"/>
            <a:ext cx="6241312" cy="37548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7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867" b="0" kern="1200" cap="none" spc="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CA" sz="4400" b="1" dirty="0">
                <a:solidFill>
                  <a:schemeClr val="accent5"/>
                </a:solidFill>
              </a:rPr>
              <a:t>Will Business Get</a:t>
            </a:r>
            <a:br>
              <a:rPr lang="en-CA" sz="4000" b="1" dirty="0">
                <a:solidFill>
                  <a:schemeClr val="accent5"/>
                </a:solidFill>
              </a:rPr>
            </a:br>
            <a:endParaRPr lang="en-CA" sz="4000" b="1" dirty="0">
              <a:solidFill>
                <a:schemeClr val="accent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Better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Worse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Much Worse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No Idea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D66A97-4794-4F71-A911-8813C79893D7}"/>
              </a:ext>
            </a:extLst>
          </p:cNvPr>
          <p:cNvGrpSpPr/>
          <p:nvPr/>
        </p:nvGrpSpPr>
        <p:grpSpPr>
          <a:xfrm>
            <a:off x="7177999" y="340953"/>
            <a:ext cx="2469019" cy="1389958"/>
            <a:chOff x="5771394" y="5187861"/>
            <a:chExt cx="1973635" cy="1059684"/>
          </a:xfrm>
        </p:grpSpPr>
        <p:pic>
          <p:nvPicPr>
            <p:cNvPr id="6" name="Picture 5" descr="A drawing of a face&#10;&#10;Description automatically generated">
              <a:extLst>
                <a:ext uri="{FF2B5EF4-FFF2-40B4-BE49-F238E27FC236}">
                  <a16:creationId xmlns:a16="http://schemas.microsoft.com/office/drawing/2014/main" id="{2F680FD2-FF1F-4677-B426-6D143912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19" y="5187861"/>
              <a:ext cx="867410" cy="8674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092371-9FC2-4848-BE69-468959C34569}"/>
                </a:ext>
              </a:extLst>
            </p:cNvPr>
            <p:cNvSpPr txBox="1"/>
            <p:nvPr/>
          </p:nvSpPr>
          <p:spPr>
            <a:xfrm>
              <a:off x="5771394" y="5324215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88CF53E-EEE4-4EF2-993B-64434A2A5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30" y="405224"/>
            <a:ext cx="11265564" cy="4086674"/>
          </a:xfrm>
        </p:spPr>
        <p:txBody>
          <a:bodyPr/>
          <a:lstStyle/>
          <a:p>
            <a:pPr marL="0" indent="0" algn="ctr">
              <a:buNone/>
            </a:pPr>
            <a:endParaRPr lang="en-CA" sz="4000" dirty="0"/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Going on Inside your Customer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CA" sz="4000" dirty="0"/>
            </a:br>
            <a:r>
              <a:rPr lang="en-C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 Now?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1F0B199E-902E-44FC-B854-47D13FD48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A4C37F5-E43B-40AA-83D9-4E9E4EA99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86" y="3731672"/>
            <a:ext cx="1520452" cy="15204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1FEECE-92DF-4E53-90EA-B1F985F4708B}"/>
              </a:ext>
            </a:extLst>
          </p:cNvPr>
          <p:cNvSpPr/>
          <p:nvPr/>
        </p:nvSpPr>
        <p:spPr>
          <a:xfrm>
            <a:off x="4726966" y="5409026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CIO / VP Finance</a:t>
            </a:r>
            <a:endParaRPr lang="en-CA" b="1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CDA400-EDA1-4569-AC9F-99262D636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4399" y="-209281"/>
            <a:ext cx="11265564" cy="4086674"/>
          </a:xfrm>
        </p:spPr>
        <p:txBody>
          <a:bodyPr/>
          <a:lstStyle/>
          <a:p>
            <a:pPr marL="0" indent="0" algn="ctr">
              <a:buNone/>
            </a:pPr>
            <a:endParaRPr lang="en-CA" sz="4000" dirty="0"/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Think Project Approvals 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Going to Happen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Faster, Slower or Much Slower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Next Few Months?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BC2BA3A-2F21-4B97-85EE-15D9E36E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83" y="3121795"/>
            <a:ext cx="1511195" cy="1511195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1F0B199E-902E-44FC-B854-47D13FD48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992749-F618-4687-B1C9-E1EE05399360}"/>
              </a:ext>
            </a:extLst>
          </p:cNvPr>
          <p:cNvGrpSpPr/>
          <p:nvPr/>
        </p:nvGrpSpPr>
        <p:grpSpPr>
          <a:xfrm>
            <a:off x="7526183" y="5331536"/>
            <a:ext cx="2363542" cy="1278014"/>
            <a:chOff x="5771394" y="5187861"/>
            <a:chExt cx="1973635" cy="1059684"/>
          </a:xfrm>
        </p:grpSpPr>
        <p:pic>
          <p:nvPicPr>
            <p:cNvPr id="10" name="Picture 9" descr="A drawing of a face&#10;&#10;Description automatically generated">
              <a:extLst>
                <a:ext uri="{FF2B5EF4-FFF2-40B4-BE49-F238E27FC236}">
                  <a16:creationId xmlns:a16="http://schemas.microsoft.com/office/drawing/2014/main" id="{A9856C65-C2E8-4E74-BCB4-0971ED60D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19" y="5187861"/>
              <a:ext cx="867410" cy="86741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A4395-6E6A-42B4-9958-61CE25760151}"/>
                </a:ext>
              </a:extLst>
            </p:cNvPr>
            <p:cNvSpPr txBox="1"/>
            <p:nvPr/>
          </p:nvSpPr>
          <p:spPr>
            <a:xfrm>
              <a:off x="5771394" y="5324215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540E3CC-7BA4-4448-9EFF-376DF5F22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FF792F3-C872-41F2-8EB4-A3B64D36E795}"/>
              </a:ext>
            </a:extLst>
          </p:cNvPr>
          <p:cNvSpPr txBox="1">
            <a:spLocks/>
          </p:cNvSpPr>
          <p:nvPr/>
        </p:nvSpPr>
        <p:spPr>
          <a:xfrm>
            <a:off x="2677632" y="1805211"/>
            <a:ext cx="6241312" cy="36933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7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867" b="0" kern="1200" cap="none" spc="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CA" sz="4000" b="1" dirty="0">
                <a:solidFill>
                  <a:schemeClr val="accent5"/>
                </a:solidFill>
              </a:rPr>
              <a:t>Will Approvals Happen</a:t>
            </a:r>
            <a:br>
              <a:rPr lang="en-CA" sz="4000" b="1" dirty="0">
                <a:solidFill>
                  <a:schemeClr val="accent5"/>
                </a:solidFill>
              </a:rPr>
            </a:br>
            <a:endParaRPr lang="en-CA" sz="4000" b="1" dirty="0">
              <a:solidFill>
                <a:schemeClr val="accent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Faster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Slower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Much Slower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It Depends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79DD50-0D2E-4A8F-BA8E-26BD27DA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961" y="641864"/>
            <a:ext cx="5292689" cy="677108"/>
          </a:xfrm>
        </p:spPr>
        <p:txBody>
          <a:bodyPr/>
          <a:lstStyle/>
          <a:p>
            <a:pPr algn="ctr"/>
            <a:r>
              <a:rPr lang="en-CA" sz="4400" b="1" dirty="0">
                <a:solidFill>
                  <a:schemeClr val="accent5"/>
                </a:solidFill>
              </a:rPr>
              <a:t>Type in Chat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C51410-6C26-4D90-A039-2B839BB34F12}"/>
              </a:ext>
            </a:extLst>
          </p:cNvPr>
          <p:cNvGrpSpPr/>
          <p:nvPr/>
        </p:nvGrpSpPr>
        <p:grpSpPr>
          <a:xfrm>
            <a:off x="7155180" y="67013"/>
            <a:ext cx="2469019" cy="1389958"/>
            <a:chOff x="5771394" y="5187861"/>
            <a:chExt cx="1973635" cy="1059684"/>
          </a:xfrm>
        </p:grpSpPr>
        <p:pic>
          <p:nvPicPr>
            <p:cNvPr id="9" name="Picture 8" descr="A drawing of a face&#10;&#10;Description automatically generated">
              <a:extLst>
                <a:ext uri="{FF2B5EF4-FFF2-40B4-BE49-F238E27FC236}">
                  <a16:creationId xmlns:a16="http://schemas.microsoft.com/office/drawing/2014/main" id="{941F4B57-5DE2-4D54-9337-132E82C2B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19" y="5187861"/>
              <a:ext cx="867410" cy="8674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EF6FCA-6652-4E10-824E-AEA61F2F6C65}"/>
                </a:ext>
              </a:extLst>
            </p:cNvPr>
            <p:cNvSpPr txBox="1"/>
            <p:nvPr/>
          </p:nvSpPr>
          <p:spPr>
            <a:xfrm>
              <a:off x="5771394" y="5324215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9AF9BA0-4729-4984-9944-41F367C4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437744" y="2059011"/>
            <a:ext cx="10912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CIOs were directed by VP Finance to</a:t>
            </a:r>
          </a:p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Savings…. Opex, Capex, People, Projects?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DD333B-B347-4FE2-837E-E49574A1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2" y="4580987"/>
            <a:ext cx="1471814" cy="147181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5FF454C-D146-40C4-8506-26FE6DE90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B736-C82E-4F43-89FF-93C1E049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" y="165740"/>
            <a:ext cx="11871960" cy="591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200" dirty="0">
                <a:solidFill>
                  <a:schemeClr val="tx1"/>
                </a:solidFill>
              </a:rPr>
              <a:t>Welcome to </a:t>
            </a:r>
            <a:r>
              <a:rPr lang="en-CA" sz="4200" b="1" dirty="0">
                <a:solidFill>
                  <a:srgbClr val="0070C0"/>
                </a:solidFill>
              </a:rPr>
              <a:t>WINNING THE SIX-FIGURE SALE</a:t>
            </a:r>
            <a:br>
              <a:rPr lang="en-CA" sz="4200" b="1" dirty="0">
                <a:solidFill>
                  <a:srgbClr val="0070C0"/>
                </a:solidFill>
              </a:rPr>
            </a:br>
            <a:r>
              <a:rPr lang="en-CA" sz="3600" dirty="0">
                <a:solidFill>
                  <a:srgbClr val="0070C0"/>
                </a:solidFill>
              </a:rPr>
              <a:t>Thanks for Joining me </a:t>
            </a:r>
            <a:r>
              <a:rPr lang="en-CA" sz="1200" dirty="0">
                <a:solidFill>
                  <a:schemeClr val="accent5"/>
                </a:solidFill>
              </a:rPr>
              <a:t>.</a:t>
            </a:r>
            <a:br>
              <a:rPr lang="en-CA" sz="4400" dirty="0">
                <a:solidFill>
                  <a:schemeClr val="accent5"/>
                </a:solidFill>
              </a:rPr>
            </a:b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D820F-CA54-4526-A19E-6CA67FF80ED2}"/>
              </a:ext>
            </a:extLst>
          </p:cNvPr>
          <p:cNvSpPr txBox="1"/>
          <p:nvPr/>
        </p:nvSpPr>
        <p:spPr>
          <a:xfrm>
            <a:off x="237236" y="1937496"/>
            <a:ext cx="56350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i="1" dirty="0"/>
              <a:t>My goal today is to help </a:t>
            </a:r>
            <a:br>
              <a:rPr lang="en-CA" sz="3200" i="1" dirty="0"/>
            </a:br>
            <a:r>
              <a:rPr lang="en-CA" sz="3200" i="1" dirty="0"/>
              <a:t>your Teams </a:t>
            </a:r>
            <a:br>
              <a:rPr lang="en-CA" sz="3200" i="1" dirty="0"/>
            </a:br>
            <a:r>
              <a:rPr lang="en-CA" sz="3200" b="1" i="1" u="sng" dirty="0"/>
              <a:t>WIN More Big Deals</a:t>
            </a:r>
          </a:p>
          <a:p>
            <a:pPr algn="ctr"/>
            <a:endParaRPr lang="en-CA" sz="3200" b="1" i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CA" sz="2800" b="1" dirty="0">
                <a:solidFill>
                  <a:schemeClr val="accent5"/>
                </a:solidFill>
              </a:rPr>
              <a:t>And Learn Important </a:t>
            </a:r>
            <a:br>
              <a:rPr lang="en-CA" sz="2800" b="1" dirty="0">
                <a:solidFill>
                  <a:schemeClr val="accent5"/>
                </a:solidFill>
              </a:rPr>
            </a:br>
            <a:r>
              <a:rPr lang="en-CA" sz="2800" b="1" dirty="0">
                <a:solidFill>
                  <a:schemeClr val="accent5"/>
                </a:solidFill>
              </a:rPr>
              <a:t>Sales Lessons from the </a:t>
            </a:r>
            <a:br>
              <a:rPr lang="en-CA" sz="2800" b="1" dirty="0">
                <a:solidFill>
                  <a:schemeClr val="accent5"/>
                </a:solidFill>
              </a:rPr>
            </a:br>
            <a:r>
              <a:rPr lang="en-CA" sz="2800" b="1" dirty="0">
                <a:solidFill>
                  <a:schemeClr val="accent5"/>
                </a:solidFill>
              </a:rPr>
              <a:t>2008 Recession!</a:t>
            </a:r>
            <a:endParaRPr lang="en-CA" sz="36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person, sky, outdoor, woman&#10;&#10;Description automatically generated">
            <a:extLst>
              <a:ext uri="{FF2B5EF4-FFF2-40B4-BE49-F238E27FC236}">
                <a16:creationId xmlns:a16="http://schemas.microsoft.com/office/drawing/2014/main" id="{6A4B27EC-ECF5-4CE5-ADB8-4D6C3EE11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77" y="1937496"/>
            <a:ext cx="5107978" cy="334479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A18FB61-A6A8-4C72-B999-FD406E3C0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1" y="5974108"/>
            <a:ext cx="384371" cy="384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C8C70-EFC4-446E-91EC-2687E688A65E}"/>
              </a:ext>
            </a:extLst>
          </p:cNvPr>
          <p:cNvSpPr txBox="1"/>
          <p:nvPr/>
        </p:nvSpPr>
        <p:spPr>
          <a:xfrm>
            <a:off x="912017" y="5764637"/>
            <a:ext cx="273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Jeff Goldstein:</a:t>
            </a:r>
          </a:p>
          <a:p>
            <a:r>
              <a:rPr lang="en-CA" sz="1200" dirty="0"/>
              <a:t>SalesClass.ai - Masterclass</a:t>
            </a:r>
            <a:br>
              <a:rPr lang="en-CA" sz="1200" dirty="0"/>
            </a:br>
            <a:r>
              <a:rPr lang="en-CA" sz="1200" dirty="0"/>
              <a:t>Nov 19, 2020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4C91744-799A-4AE3-82A4-4F6D1BA9E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437744" y="2059011"/>
            <a:ext cx="10912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bit later I’ll show you the THREE Critical Criteria required for Big Deals to move forward these days!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B8C1DA0-55D6-42D2-B839-91D7FDE22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24" y="4583804"/>
            <a:ext cx="1315487" cy="131548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0B2C0A4-AE17-4660-A573-A76E67A88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B736-C82E-4F43-89FF-93C1E049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1" y="428975"/>
            <a:ext cx="11381362" cy="93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5870" dirty="0">
                <a:solidFill>
                  <a:schemeClr val="tx1"/>
                </a:solidFill>
              </a:rPr>
              <a:t>Let’s get Started!</a:t>
            </a:r>
          </a:p>
        </p:txBody>
      </p:sp>
      <p:pic>
        <p:nvPicPr>
          <p:cNvPr id="7" name="Picture 6" descr="A picture containing rowing, sport, person, tennis&#10;&#10;Description automatically generated">
            <a:extLst>
              <a:ext uri="{FF2B5EF4-FFF2-40B4-BE49-F238E27FC236}">
                <a16:creationId xmlns:a16="http://schemas.microsoft.com/office/drawing/2014/main" id="{A6EEB0A8-2643-4A5E-9C67-DB586D17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720195"/>
            <a:ext cx="7062310" cy="470883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863C359-7DF1-449B-A49A-7BBB158C2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642" y="593790"/>
            <a:ext cx="11152716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dirty="0">
                <a:solidFill>
                  <a:schemeClr val="tx1"/>
                </a:solidFill>
              </a:rPr>
              <a:t>Top </a:t>
            </a:r>
            <a:r>
              <a:rPr lang="en-CA" sz="4400" u="sng" dirty="0">
                <a:solidFill>
                  <a:schemeClr val="tx1"/>
                </a:solidFill>
              </a:rPr>
              <a:t>6</a:t>
            </a:r>
            <a:r>
              <a:rPr lang="en-CA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CA" sz="4400" dirty="0">
                <a:solidFill>
                  <a:schemeClr val="tx1"/>
                </a:solidFill>
              </a:rPr>
              <a:t>Questions</a:t>
            </a:r>
            <a:br>
              <a:rPr lang="en-CA" sz="4400" dirty="0">
                <a:solidFill>
                  <a:schemeClr val="tx1"/>
                </a:solidFill>
              </a:rPr>
            </a:br>
            <a:r>
              <a:rPr lang="en-CA" sz="4400" dirty="0">
                <a:solidFill>
                  <a:schemeClr val="tx1"/>
                </a:solidFill>
              </a:rPr>
              <a:t>you Should be ASKING to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tx1"/>
                </a:solidFill>
              </a:rPr>
              <a:t>Ruthlessly Qualify </a:t>
            </a:r>
            <a:r>
              <a:rPr lang="en-CA" sz="4400" dirty="0">
                <a:solidFill>
                  <a:schemeClr val="tx1"/>
                </a:solidFill>
              </a:rPr>
              <a:t>and </a:t>
            </a:r>
            <a:br>
              <a:rPr lang="en-CA" sz="4400" dirty="0">
                <a:solidFill>
                  <a:schemeClr val="tx1"/>
                </a:solidFill>
              </a:rPr>
            </a:br>
            <a:r>
              <a:rPr lang="en-CA" sz="4400" dirty="0">
                <a:solidFill>
                  <a:schemeClr val="tx1"/>
                </a:solidFill>
              </a:rPr>
              <a:t>Win more </a:t>
            </a:r>
            <a:r>
              <a:rPr lang="en-CA" sz="4400" b="1" dirty="0">
                <a:solidFill>
                  <a:schemeClr val="tx1"/>
                </a:solidFill>
              </a:rPr>
              <a:t>Big Deals</a:t>
            </a: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4C7C99-1AC1-4302-8879-C418907EE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50" y="3869984"/>
            <a:ext cx="1658544" cy="1658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5FB77F-4843-4E8B-85E3-3B6C48AC6094}"/>
              </a:ext>
            </a:extLst>
          </p:cNvPr>
          <p:cNvSpPr txBox="1"/>
          <p:nvPr/>
        </p:nvSpPr>
        <p:spPr>
          <a:xfrm>
            <a:off x="1309166" y="5679435"/>
            <a:ext cx="9148658" cy="58477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</a:rPr>
              <a:t>Including Lessons from the 2008 Recession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993418C-D8B5-41B5-95F1-E7D46CB92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42378"/>
            <a:ext cx="11709400" cy="1456874"/>
          </a:xfrm>
        </p:spPr>
        <p:txBody>
          <a:bodyPr/>
          <a:lstStyle/>
          <a:p>
            <a:pPr algn="ctr"/>
            <a:r>
              <a:rPr lang="en-CA" dirty="0"/>
              <a:t>WINNING THE SIX-FIGURE SALE</a:t>
            </a:r>
            <a:br>
              <a:rPr lang="en-CA" dirty="0"/>
            </a:br>
            <a:r>
              <a:rPr lang="en-CA" sz="3600" dirty="0"/>
              <a:t>My Proven 3-Step System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244B0-731E-4FA7-AED3-C26FF20F6E1C}"/>
              </a:ext>
            </a:extLst>
          </p:cNvPr>
          <p:cNvSpPr txBox="1"/>
          <p:nvPr/>
        </p:nvSpPr>
        <p:spPr>
          <a:xfrm>
            <a:off x="804067" y="3634873"/>
            <a:ext cx="160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INSPECT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70C98-1DA7-41AE-A58B-52EA98F72965}"/>
              </a:ext>
            </a:extLst>
          </p:cNvPr>
          <p:cNvSpPr txBox="1"/>
          <p:nvPr/>
        </p:nvSpPr>
        <p:spPr>
          <a:xfrm>
            <a:off x="3955983" y="4510492"/>
            <a:ext cx="341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CA" dirty="0"/>
              <a:t>Assess the Quality of Your Team’s </a:t>
            </a:r>
            <a:r>
              <a:rPr lang="en-CA" u="sng" dirty="0"/>
              <a:t>Must Win</a:t>
            </a:r>
            <a:r>
              <a:rPr lang="en-CA" dirty="0"/>
              <a:t> Sales Campaigns – Early in the Forecast Process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Freeform 40">
            <a:extLst>
              <a:ext uri="{FF2B5EF4-FFF2-40B4-BE49-F238E27FC236}">
                <a16:creationId xmlns:a16="http://schemas.microsoft.com/office/drawing/2014/main" id="{0D9A525D-F79F-456C-9C67-7021CAD52DE5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254875" y="2097515"/>
            <a:ext cx="913401" cy="1073375"/>
          </a:xfrm>
          <a:custGeom>
            <a:avLst/>
            <a:gdLst>
              <a:gd name="T0" fmla="*/ 298 w 596"/>
              <a:gd name="T1" fmla="*/ 666 h 701"/>
              <a:gd name="T2" fmla="*/ 263 w 596"/>
              <a:gd name="T3" fmla="*/ 631 h 701"/>
              <a:gd name="T4" fmla="*/ 298 w 596"/>
              <a:gd name="T5" fmla="*/ 596 h 701"/>
              <a:gd name="T6" fmla="*/ 333 w 596"/>
              <a:gd name="T7" fmla="*/ 631 h 701"/>
              <a:gd name="T8" fmla="*/ 298 w 596"/>
              <a:gd name="T9" fmla="*/ 666 h 701"/>
              <a:gd name="T10" fmla="*/ 70 w 596"/>
              <a:gd name="T11" fmla="*/ 561 h 701"/>
              <a:gd name="T12" fmla="*/ 70 w 596"/>
              <a:gd name="T13" fmla="*/ 70 h 701"/>
              <a:gd name="T14" fmla="*/ 526 w 596"/>
              <a:gd name="T15" fmla="*/ 70 h 701"/>
              <a:gd name="T16" fmla="*/ 526 w 596"/>
              <a:gd name="T17" fmla="*/ 561 h 701"/>
              <a:gd name="T18" fmla="*/ 70 w 596"/>
              <a:gd name="T19" fmla="*/ 561 h 701"/>
              <a:gd name="T20" fmla="*/ 526 w 596"/>
              <a:gd name="T21" fmla="*/ 0 h 701"/>
              <a:gd name="T22" fmla="*/ 70 w 596"/>
              <a:gd name="T23" fmla="*/ 0 h 701"/>
              <a:gd name="T24" fmla="*/ 0 w 596"/>
              <a:gd name="T25" fmla="*/ 70 h 701"/>
              <a:gd name="T26" fmla="*/ 0 w 596"/>
              <a:gd name="T27" fmla="*/ 631 h 701"/>
              <a:gd name="T28" fmla="*/ 70 w 596"/>
              <a:gd name="T29" fmla="*/ 701 h 701"/>
              <a:gd name="T30" fmla="*/ 526 w 596"/>
              <a:gd name="T31" fmla="*/ 701 h 701"/>
              <a:gd name="T32" fmla="*/ 596 w 596"/>
              <a:gd name="T33" fmla="*/ 631 h 701"/>
              <a:gd name="T34" fmla="*/ 596 w 596"/>
              <a:gd name="T35" fmla="*/ 70 h 701"/>
              <a:gd name="T36" fmla="*/ 526 w 596"/>
              <a:gd name="T3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6" h="701">
                <a:moveTo>
                  <a:pt x="298" y="666"/>
                </a:moveTo>
                <a:cubicBezTo>
                  <a:pt x="279" y="666"/>
                  <a:pt x="263" y="650"/>
                  <a:pt x="263" y="631"/>
                </a:cubicBezTo>
                <a:cubicBezTo>
                  <a:pt x="263" y="612"/>
                  <a:pt x="279" y="596"/>
                  <a:pt x="298" y="596"/>
                </a:cubicBezTo>
                <a:cubicBezTo>
                  <a:pt x="317" y="596"/>
                  <a:pt x="333" y="612"/>
                  <a:pt x="333" y="631"/>
                </a:cubicBezTo>
                <a:cubicBezTo>
                  <a:pt x="333" y="650"/>
                  <a:pt x="317" y="666"/>
                  <a:pt x="298" y="666"/>
                </a:cubicBezTo>
                <a:moveTo>
                  <a:pt x="70" y="561"/>
                </a:moveTo>
                <a:cubicBezTo>
                  <a:pt x="70" y="70"/>
                  <a:pt x="70" y="70"/>
                  <a:pt x="70" y="70"/>
                </a:cubicBezTo>
                <a:cubicBezTo>
                  <a:pt x="526" y="70"/>
                  <a:pt x="526" y="70"/>
                  <a:pt x="526" y="70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70" y="561"/>
                  <a:pt x="70" y="561"/>
                  <a:pt x="70" y="561"/>
                </a:cubicBezTo>
                <a:moveTo>
                  <a:pt x="526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631"/>
                  <a:pt x="0" y="631"/>
                  <a:pt x="0" y="631"/>
                </a:cubicBezTo>
                <a:cubicBezTo>
                  <a:pt x="0" y="670"/>
                  <a:pt x="31" y="701"/>
                  <a:pt x="70" y="701"/>
                </a:cubicBezTo>
                <a:cubicBezTo>
                  <a:pt x="526" y="701"/>
                  <a:pt x="526" y="701"/>
                  <a:pt x="526" y="701"/>
                </a:cubicBezTo>
                <a:cubicBezTo>
                  <a:pt x="565" y="701"/>
                  <a:pt x="596" y="670"/>
                  <a:pt x="596" y="631"/>
                </a:cubicBezTo>
                <a:cubicBezTo>
                  <a:pt x="596" y="70"/>
                  <a:pt x="596" y="70"/>
                  <a:pt x="596" y="70"/>
                </a:cubicBezTo>
                <a:cubicBezTo>
                  <a:pt x="596" y="31"/>
                  <a:pt x="565" y="0"/>
                  <a:pt x="52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2285B9FC-E23A-497B-BC24-688098F08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0" y="1781426"/>
            <a:ext cx="1500598" cy="1500598"/>
          </a:xfrm>
          <a:prstGeom prst="rect">
            <a:avLst/>
          </a:prstGeom>
        </p:spPr>
      </p:pic>
      <p:pic>
        <p:nvPicPr>
          <p:cNvPr id="20" name="Picture 19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D835685C-9BFC-487B-9C77-E91D3EA88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05" y="1749485"/>
            <a:ext cx="1564480" cy="1564480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D5E89F-950F-4594-8070-B1FFFC2BC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6272" y="1826874"/>
            <a:ext cx="1409701" cy="14097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78F894-8313-4A1D-B663-271AF04E008A}"/>
              </a:ext>
            </a:extLst>
          </p:cNvPr>
          <p:cNvSpPr txBox="1"/>
          <p:nvPr/>
        </p:nvSpPr>
        <p:spPr>
          <a:xfrm>
            <a:off x="4959283" y="363487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ASSESS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CE499E-88E2-4844-848F-94BF56E6FA79}"/>
              </a:ext>
            </a:extLst>
          </p:cNvPr>
          <p:cNvSpPr txBox="1"/>
          <p:nvPr/>
        </p:nvSpPr>
        <p:spPr>
          <a:xfrm>
            <a:off x="9065140" y="3622506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COACH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640C73-206B-445D-A74B-D03CCE75F682}"/>
              </a:ext>
            </a:extLst>
          </p:cNvPr>
          <p:cNvSpPr txBox="1"/>
          <p:nvPr/>
        </p:nvSpPr>
        <p:spPr>
          <a:xfrm>
            <a:off x="266701" y="4510493"/>
            <a:ext cx="341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Inspect your Sales Funnel, and identify the </a:t>
            </a:r>
            <a:r>
              <a:rPr lang="en-CA" u="sng" dirty="0"/>
              <a:t>Big Deals</a:t>
            </a:r>
            <a:r>
              <a:rPr lang="en-CA" dirty="0"/>
              <a:t> that move the forecast needle</a:t>
            </a:r>
          </a:p>
          <a:p>
            <a:pPr algn="ctr"/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(In and Out Quarter)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78814-16A1-4247-B1C7-B6FD508BEA27}"/>
              </a:ext>
            </a:extLst>
          </p:cNvPr>
          <p:cNvSpPr txBox="1"/>
          <p:nvPr/>
        </p:nvSpPr>
        <p:spPr>
          <a:xfrm>
            <a:off x="8485223" y="4510492"/>
            <a:ext cx="32817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CA" dirty="0"/>
              <a:t>Help Your Team Close Gaps,</a:t>
            </a:r>
            <a:br>
              <a:rPr lang="en-CA" dirty="0"/>
            </a:br>
            <a:r>
              <a:rPr lang="en-CA" dirty="0"/>
              <a:t>Cover All Their Bases – Win More </a:t>
            </a:r>
            <a:r>
              <a:rPr lang="en-CA" u="sng" dirty="0"/>
              <a:t>Big Deals</a:t>
            </a:r>
            <a:br>
              <a:rPr lang="en-CA" dirty="0"/>
            </a:b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1FB4123B-2831-470F-8550-E404C5FB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43" y="2089666"/>
            <a:ext cx="2060513" cy="2678668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26C305-BA39-4028-A9AF-5BADB235B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22F71-FEC5-4087-B037-720E977C498C}"/>
              </a:ext>
            </a:extLst>
          </p:cNvPr>
          <p:cNvSpPr txBox="1"/>
          <p:nvPr/>
        </p:nvSpPr>
        <p:spPr>
          <a:xfrm>
            <a:off x="4964545" y="863660"/>
            <a:ext cx="2262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b="1" dirty="0"/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6662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5438" y="1472095"/>
            <a:ext cx="11861070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Do you have an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Intentional and Deliberate Cadence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to </a:t>
            </a:r>
            <a:r>
              <a:rPr lang="en-CA" sz="4400" b="1" u="sng" dirty="0">
                <a:solidFill>
                  <a:schemeClr val="accent5"/>
                </a:solidFill>
              </a:rPr>
              <a:t>INSPECT</a:t>
            </a:r>
            <a:r>
              <a:rPr lang="en-CA" sz="4400" b="1" dirty="0">
                <a:solidFill>
                  <a:schemeClr val="accent5"/>
                </a:solidFill>
              </a:rPr>
              <a:t> the Top 10 Deals 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in your Sales Funnel? </a:t>
            </a:r>
          </a:p>
          <a:p>
            <a:pPr marL="0" indent="0" algn="ctr">
              <a:buNone/>
            </a:pP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(In and Out Quarter)</a:t>
            </a:r>
          </a:p>
          <a:p>
            <a:pPr marL="0" indent="0" algn="ctr">
              <a:buNone/>
            </a:pPr>
            <a:endParaRPr lang="en-CA" sz="2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CA" sz="4400" dirty="0"/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817A3-5DC4-4E5C-AE29-7FAD9BBD797E}"/>
              </a:ext>
            </a:extLst>
          </p:cNvPr>
          <p:cNvSpPr/>
          <p:nvPr/>
        </p:nvSpPr>
        <p:spPr>
          <a:xfrm>
            <a:off x="482392" y="225491"/>
            <a:ext cx="4315605" cy="99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870" dirty="0"/>
              <a:t>Question #1</a:t>
            </a:r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5A78097B-2DAB-4051-B068-BE50F14D9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72EB6B-6365-4CA9-B1D3-1E52A5C0C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90453" y="1720896"/>
            <a:ext cx="11861070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If you have a Regular Cadence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to Inspect Your </a:t>
            </a:r>
            <a:r>
              <a:rPr lang="en-CA" sz="4400" b="1" u="sng" dirty="0">
                <a:solidFill>
                  <a:schemeClr val="accent5"/>
                </a:solidFill>
              </a:rPr>
              <a:t>Forecast</a:t>
            </a:r>
          </a:p>
          <a:p>
            <a:pPr marL="0" indent="0" algn="ctr">
              <a:buNone/>
            </a:pPr>
            <a:endParaRPr lang="en-CA" sz="4400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CA" sz="4400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Type “Stand” in the Chat</a:t>
            </a:r>
            <a:endParaRPr lang="en-CA" sz="4400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CA" sz="4400" dirty="0"/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817A3-5DC4-4E5C-AE29-7FAD9BBD797E}"/>
              </a:ext>
            </a:extLst>
          </p:cNvPr>
          <p:cNvSpPr/>
          <p:nvPr/>
        </p:nvSpPr>
        <p:spPr>
          <a:xfrm>
            <a:off x="482392" y="225491"/>
            <a:ext cx="4734373" cy="99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870" dirty="0"/>
              <a:t>Little Exercise</a:t>
            </a: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1FB4123B-2831-470F-8550-E404C5FB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3EFB1E-B42C-4510-A1AA-F26880CBA4C7}"/>
              </a:ext>
            </a:extLst>
          </p:cNvPr>
          <p:cNvGrpSpPr/>
          <p:nvPr/>
        </p:nvGrpSpPr>
        <p:grpSpPr>
          <a:xfrm>
            <a:off x="9446450" y="4090481"/>
            <a:ext cx="1958132" cy="1089634"/>
            <a:chOff x="8432492" y="6073410"/>
            <a:chExt cx="1960979" cy="1018615"/>
          </a:xfrm>
        </p:grpSpPr>
        <p:pic>
          <p:nvPicPr>
            <p:cNvPr id="7" name="Picture 6" descr="A drawing of a face&#10;&#10;Description automatically generated">
              <a:extLst>
                <a:ext uri="{FF2B5EF4-FFF2-40B4-BE49-F238E27FC236}">
                  <a16:creationId xmlns:a16="http://schemas.microsoft.com/office/drawing/2014/main" id="{7F3CC03F-06C5-4DD6-9B00-AECACA5E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061" y="6073410"/>
              <a:ext cx="867410" cy="86741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815C3C-7E0E-4DA1-A133-D5DFBD93823D}"/>
                </a:ext>
              </a:extLst>
            </p:cNvPr>
            <p:cNvSpPr txBox="1"/>
            <p:nvPr/>
          </p:nvSpPr>
          <p:spPr>
            <a:xfrm>
              <a:off x="8432492" y="6168695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29A8B3A-2D62-4638-8BF0-CF2FA38E5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02" y="450728"/>
            <a:ext cx="545181" cy="54518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B31D865-F321-4E0F-981C-6F2A331E2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74052" y="1672255"/>
            <a:ext cx="11861070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If you have a regular Cadence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to Inspect The “</a:t>
            </a:r>
            <a:r>
              <a:rPr lang="en-CA" sz="4400" b="1" u="sng" dirty="0">
                <a:solidFill>
                  <a:schemeClr val="accent5"/>
                </a:solidFill>
              </a:rPr>
              <a:t>Top 10 Deals</a:t>
            </a:r>
            <a:r>
              <a:rPr lang="en-CA" sz="4400" b="1" dirty="0">
                <a:solidFill>
                  <a:schemeClr val="accent5"/>
                </a:solidFill>
              </a:rPr>
              <a:t>” 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in your Funnel …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u="sng" dirty="0">
                <a:solidFill>
                  <a:schemeClr val="accent5"/>
                </a:solidFill>
              </a:rPr>
              <a:t>this Quarter</a:t>
            </a:r>
          </a:p>
          <a:p>
            <a:pPr marL="0" indent="0" algn="ctr">
              <a:buNone/>
            </a:pPr>
            <a:endParaRPr lang="en-CA" sz="4400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Type “</a:t>
            </a:r>
            <a:r>
              <a:rPr lang="en-CA" sz="4400" b="1" u="sng" dirty="0">
                <a:solidFill>
                  <a:schemeClr val="accent5"/>
                </a:solidFill>
              </a:rPr>
              <a:t>Still Standing</a:t>
            </a:r>
            <a:r>
              <a:rPr lang="en-CA" sz="4400" b="1" dirty="0">
                <a:solidFill>
                  <a:schemeClr val="accent5"/>
                </a:solidFill>
              </a:rPr>
              <a:t>” in the Chat</a:t>
            </a:r>
            <a:endParaRPr lang="en-CA" sz="4400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CA" sz="4400" dirty="0"/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817A3-5DC4-4E5C-AE29-7FAD9BBD797E}"/>
              </a:ext>
            </a:extLst>
          </p:cNvPr>
          <p:cNvSpPr/>
          <p:nvPr/>
        </p:nvSpPr>
        <p:spPr>
          <a:xfrm>
            <a:off x="482392" y="225491"/>
            <a:ext cx="4734373" cy="99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870" dirty="0"/>
              <a:t>Little Exercise</a:t>
            </a: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1FB4123B-2831-470F-8550-E404C5FB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3EFB1E-B42C-4510-A1AA-F26880CBA4C7}"/>
              </a:ext>
            </a:extLst>
          </p:cNvPr>
          <p:cNvGrpSpPr/>
          <p:nvPr/>
        </p:nvGrpSpPr>
        <p:grpSpPr>
          <a:xfrm>
            <a:off x="10403650" y="4756824"/>
            <a:ext cx="1783240" cy="1105662"/>
            <a:chOff x="8529625" y="6073410"/>
            <a:chExt cx="1863846" cy="1002351"/>
          </a:xfrm>
        </p:grpSpPr>
        <p:pic>
          <p:nvPicPr>
            <p:cNvPr id="7" name="Picture 6" descr="A drawing of a face&#10;&#10;Description automatically generated">
              <a:extLst>
                <a:ext uri="{FF2B5EF4-FFF2-40B4-BE49-F238E27FC236}">
                  <a16:creationId xmlns:a16="http://schemas.microsoft.com/office/drawing/2014/main" id="{7F3CC03F-06C5-4DD6-9B00-AECACA5E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061" y="6073410"/>
              <a:ext cx="867410" cy="86741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815C3C-7E0E-4DA1-A133-D5DFBD93823D}"/>
                </a:ext>
              </a:extLst>
            </p:cNvPr>
            <p:cNvSpPr txBox="1"/>
            <p:nvPr/>
          </p:nvSpPr>
          <p:spPr>
            <a:xfrm>
              <a:off x="8529625" y="6152431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41B4AF3-7C23-48EB-A42E-60DEDEC3E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02" y="450728"/>
            <a:ext cx="545181" cy="5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74052" y="1681983"/>
            <a:ext cx="11861070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If you have a regular Cadence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to Inspect The “Top 10 Deals” 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In your Funnel …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u="sng" dirty="0">
                <a:solidFill>
                  <a:schemeClr val="accent5"/>
                </a:solidFill>
              </a:rPr>
              <a:t>next Quarter</a:t>
            </a:r>
          </a:p>
          <a:p>
            <a:pPr marL="0" indent="0" algn="ctr">
              <a:buNone/>
            </a:pPr>
            <a:endParaRPr lang="en-CA" sz="4400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Type “</a:t>
            </a:r>
            <a:r>
              <a:rPr lang="en-CA" sz="4400" b="1" u="sng" dirty="0">
                <a:solidFill>
                  <a:schemeClr val="accent5"/>
                </a:solidFill>
              </a:rPr>
              <a:t>Last Man Standing</a:t>
            </a:r>
            <a:r>
              <a:rPr lang="en-CA" sz="4400" b="1" dirty="0">
                <a:solidFill>
                  <a:schemeClr val="accent5"/>
                </a:solidFill>
              </a:rPr>
              <a:t>” in the Chat</a:t>
            </a:r>
            <a:endParaRPr lang="en-CA" sz="4400" b="1" u="sng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CA" sz="4400" dirty="0"/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817A3-5DC4-4E5C-AE29-7FAD9BBD797E}"/>
              </a:ext>
            </a:extLst>
          </p:cNvPr>
          <p:cNvSpPr/>
          <p:nvPr/>
        </p:nvSpPr>
        <p:spPr>
          <a:xfrm>
            <a:off x="482392" y="225491"/>
            <a:ext cx="4734373" cy="99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870" dirty="0"/>
              <a:t>Little Exercise</a:t>
            </a: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1FB4123B-2831-470F-8550-E404C5FB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3EFB1E-B42C-4510-A1AA-F26880CBA4C7}"/>
              </a:ext>
            </a:extLst>
          </p:cNvPr>
          <p:cNvGrpSpPr/>
          <p:nvPr/>
        </p:nvGrpSpPr>
        <p:grpSpPr>
          <a:xfrm>
            <a:off x="9260732" y="154183"/>
            <a:ext cx="1968230" cy="1138270"/>
            <a:chOff x="8570294" y="6073410"/>
            <a:chExt cx="1823177" cy="1064083"/>
          </a:xfrm>
        </p:grpSpPr>
        <p:pic>
          <p:nvPicPr>
            <p:cNvPr id="7" name="Picture 6" descr="A drawing of a face&#10;&#10;Description automatically generated">
              <a:extLst>
                <a:ext uri="{FF2B5EF4-FFF2-40B4-BE49-F238E27FC236}">
                  <a16:creationId xmlns:a16="http://schemas.microsoft.com/office/drawing/2014/main" id="{7F3CC03F-06C5-4DD6-9B00-AECACA5E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061" y="6073410"/>
              <a:ext cx="867410" cy="86741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815C3C-7E0E-4DA1-A133-D5DFBD93823D}"/>
                </a:ext>
              </a:extLst>
            </p:cNvPr>
            <p:cNvSpPr txBox="1"/>
            <p:nvPr/>
          </p:nvSpPr>
          <p:spPr>
            <a:xfrm>
              <a:off x="8570294" y="6214163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541B4AF3-7C23-48EB-A42E-60DEDEC3E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02" y="450728"/>
            <a:ext cx="545181" cy="5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8" y="1468577"/>
            <a:ext cx="11643167" cy="553998"/>
          </a:xfrm>
        </p:spPr>
        <p:txBody>
          <a:bodyPr/>
          <a:lstStyle/>
          <a:p>
            <a:r>
              <a:rPr lang="en-US" sz="3200" dirty="0"/>
              <a:t>95% of all Sales Leaders Have </a:t>
            </a:r>
            <a:r>
              <a:rPr lang="en-US" sz="3200" b="1" u="sng" dirty="0"/>
              <a:t>NO Written</a:t>
            </a:r>
            <a:r>
              <a:rPr lang="en-US" sz="3200" b="1" dirty="0"/>
              <a:t> </a:t>
            </a:r>
            <a:r>
              <a:rPr lang="en-US" sz="3200" dirty="0"/>
              <a:t>Plan or Process </a:t>
            </a:r>
            <a:r>
              <a:rPr lang="en-US" sz="3600" dirty="0"/>
              <a:t>to: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3222" y="4218533"/>
            <a:ext cx="160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INSPECT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5138" y="5094152"/>
            <a:ext cx="341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CA" dirty="0"/>
              <a:t>Assess the Quality of Your Team’s </a:t>
            </a:r>
            <a:r>
              <a:rPr lang="en-CA" u="sng" dirty="0"/>
              <a:t>Must Win</a:t>
            </a:r>
            <a:r>
              <a:rPr lang="en-CA" dirty="0"/>
              <a:t> Sales Campaigns – Early in the Forecast Process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1" name="Freeform 40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464030" y="2681175"/>
            <a:ext cx="913401" cy="1073375"/>
          </a:xfrm>
          <a:custGeom>
            <a:avLst/>
            <a:gdLst>
              <a:gd name="T0" fmla="*/ 298 w 596"/>
              <a:gd name="T1" fmla="*/ 666 h 701"/>
              <a:gd name="T2" fmla="*/ 263 w 596"/>
              <a:gd name="T3" fmla="*/ 631 h 701"/>
              <a:gd name="T4" fmla="*/ 298 w 596"/>
              <a:gd name="T5" fmla="*/ 596 h 701"/>
              <a:gd name="T6" fmla="*/ 333 w 596"/>
              <a:gd name="T7" fmla="*/ 631 h 701"/>
              <a:gd name="T8" fmla="*/ 298 w 596"/>
              <a:gd name="T9" fmla="*/ 666 h 701"/>
              <a:gd name="T10" fmla="*/ 70 w 596"/>
              <a:gd name="T11" fmla="*/ 561 h 701"/>
              <a:gd name="T12" fmla="*/ 70 w 596"/>
              <a:gd name="T13" fmla="*/ 70 h 701"/>
              <a:gd name="T14" fmla="*/ 526 w 596"/>
              <a:gd name="T15" fmla="*/ 70 h 701"/>
              <a:gd name="T16" fmla="*/ 526 w 596"/>
              <a:gd name="T17" fmla="*/ 561 h 701"/>
              <a:gd name="T18" fmla="*/ 70 w 596"/>
              <a:gd name="T19" fmla="*/ 561 h 701"/>
              <a:gd name="T20" fmla="*/ 526 w 596"/>
              <a:gd name="T21" fmla="*/ 0 h 701"/>
              <a:gd name="T22" fmla="*/ 70 w 596"/>
              <a:gd name="T23" fmla="*/ 0 h 701"/>
              <a:gd name="T24" fmla="*/ 0 w 596"/>
              <a:gd name="T25" fmla="*/ 70 h 701"/>
              <a:gd name="T26" fmla="*/ 0 w 596"/>
              <a:gd name="T27" fmla="*/ 631 h 701"/>
              <a:gd name="T28" fmla="*/ 70 w 596"/>
              <a:gd name="T29" fmla="*/ 701 h 701"/>
              <a:gd name="T30" fmla="*/ 526 w 596"/>
              <a:gd name="T31" fmla="*/ 701 h 701"/>
              <a:gd name="T32" fmla="*/ 596 w 596"/>
              <a:gd name="T33" fmla="*/ 631 h 701"/>
              <a:gd name="T34" fmla="*/ 596 w 596"/>
              <a:gd name="T35" fmla="*/ 70 h 701"/>
              <a:gd name="T36" fmla="*/ 526 w 596"/>
              <a:gd name="T3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6" h="701">
                <a:moveTo>
                  <a:pt x="298" y="666"/>
                </a:moveTo>
                <a:cubicBezTo>
                  <a:pt x="279" y="666"/>
                  <a:pt x="263" y="650"/>
                  <a:pt x="263" y="631"/>
                </a:cubicBezTo>
                <a:cubicBezTo>
                  <a:pt x="263" y="612"/>
                  <a:pt x="279" y="596"/>
                  <a:pt x="298" y="596"/>
                </a:cubicBezTo>
                <a:cubicBezTo>
                  <a:pt x="317" y="596"/>
                  <a:pt x="333" y="612"/>
                  <a:pt x="333" y="631"/>
                </a:cubicBezTo>
                <a:cubicBezTo>
                  <a:pt x="333" y="650"/>
                  <a:pt x="317" y="666"/>
                  <a:pt x="298" y="666"/>
                </a:cubicBezTo>
                <a:moveTo>
                  <a:pt x="70" y="561"/>
                </a:moveTo>
                <a:cubicBezTo>
                  <a:pt x="70" y="70"/>
                  <a:pt x="70" y="70"/>
                  <a:pt x="70" y="70"/>
                </a:cubicBezTo>
                <a:cubicBezTo>
                  <a:pt x="526" y="70"/>
                  <a:pt x="526" y="70"/>
                  <a:pt x="526" y="70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70" y="561"/>
                  <a:pt x="70" y="561"/>
                  <a:pt x="70" y="561"/>
                </a:cubicBezTo>
                <a:moveTo>
                  <a:pt x="526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631"/>
                  <a:pt x="0" y="631"/>
                  <a:pt x="0" y="631"/>
                </a:cubicBezTo>
                <a:cubicBezTo>
                  <a:pt x="0" y="670"/>
                  <a:pt x="31" y="701"/>
                  <a:pt x="70" y="701"/>
                </a:cubicBezTo>
                <a:cubicBezTo>
                  <a:pt x="526" y="701"/>
                  <a:pt x="526" y="701"/>
                  <a:pt x="526" y="701"/>
                </a:cubicBezTo>
                <a:cubicBezTo>
                  <a:pt x="565" y="701"/>
                  <a:pt x="596" y="670"/>
                  <a:pt x="596" y="631"/>
                </a:cubicBezTo>
                <a:cubicBezTo>
                  <a:pt x="596" y="70"/>
                  <a:pt x="596" y="70"/>
                  <a:pt x="596" y="70"/>
                </a:cubicBezTo>
                <a:cubicBezTo>
                  <a:pt x="596" y="31"/>
                  <a:pt x="565" y="0"/>
                  <a:pt x="52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35157D2-7A80-4535-A128-C90446044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5" y="2365086"/>
            <a:ext cx="1500598" cy="1500598"/>
          </a:xfrm>
          <a:prstGeom prst="rect">
            <a:avLst/>
          </a:prstGeom>
        </p:spPr>
      </p:pic>
      <p:pic>
        <p:nvPicPr>
          <p:cNvPr id="13" name="Picture 12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A51BE646-6ABC-442F-AF45-DB56B849C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60" y="2333145"/>
            <a:ext cx="1564480" cy="156448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E68987-9717-41E2-8FAA-3A276F841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5427" y="2410534"/>
            <a:ext cx="1409701" cy="140970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958FF13-7898-44A1-91B3-BD831B50A096}"/>
              </a:ext>
            </a:extLst>
          </p:cNvPr>
          <p:cNvSpPr txBox="1"/>
          <p:nvPr/>
        </p:nvSpPr>
        <p:spPr>
          <a:xfrm>
            <a:off x="5168438" y="4218532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ASSESS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B9EEA7-969C-40BA-B00C-968BFFDEBEED}"/>
              </a:ext>
            </a:extLst>
          </p:cNvPr>
          <p:cNvSpPr txBox="1"/>
          <p:nvPr/>
        </p:nvSpPr>
        <p:spPr>
          <a:xfrm>
            <a:off x="9274295" y="4206166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COACH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F07C03-BBD6-4FA5-AADA-FD56878133DC}"/>
              </a:ext>
            </a:extLst>
          </p:cNvPr>
          <p:cNvSpPr txBox="1"/>
          <p:nvPr/>
        </p:nvSpPr>
        <p:spPr>
          <a:xfrm>
            <a:off x="475856" y="5094153"/>
            <a:ext cx="341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Inspect your Sales Funnel, and identify the </a:t>
            </a:r>
            <a:r>
              <a:rPr lang="en-CA" u="sng" dirty="0"/>
              <a:t>Big Deals</a:t>
            </a:r>
            <a:r>
              <a:rPr lang="en-CA" dirty="0"/>
              <a:t> that move the forecast needle</a:t>
            </a:r>
          </a:p>
          <a:p>
            <a:pPr algn="ctr"/>
            <a:r>
              <a:rPr lang="en-CA" dirty="0">
                <a:solidFill>
                  <a:srgbClr val="000000"/>
                </a:solidFill>
                <a:cs typeface="Arial" pitchFamily="34" charset="0"/>
              </a:rPr>
              <a:t>(In and Out Quarter)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8958901-19D2-49CC-B44C-3BCCCFB26B6B}"/>
              </a:ext>
            </a:extLst>
          </p:cNvPr>
          <p:cNvSpPr txBox="1"/>
          <p:nvPr/>
        </p:nvSpPr>
        <p:spPr>
          <a:xfrm>
            <a:off x="8527656" y="5094151"/>
            <a:ext cx="34163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CA" dirty="0"/>
              <a:t>Help Your Team Close Gaps,</a:t>
            </a:r>
            <a:br>
              <a:rPr lang="en-CA" dirty="0"/>
            </a:br>
            <a:r>
              <a:rPr lang="en-CA" dirty="0"/>
              <a:t>Cover All Their Bases – Win More </a:t>
            </a:r>
            <a:r>
              <a:rPr lang="en-CA" u="sng" dirty="0"/>
              <a:t>Big Deals</a:t>
            </a:r>
            <a:br>
              <a:rPr lang="en-CA" dirty="0"/>
            </a:b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EEC70B-8BB2-4FFD-A8A9-BB221B106F11}"/>
              </a:ext>
            </a:extLst>
          </p:cNvPr>
          <p:cNvSpPr/>
          <p:nvPr/>
        </p:nvSpPr>
        <p:spPr>
          <a:xfrm>
            <a:off x="231682" y="240108"/>
            <a:ext cx="4382482" cy="99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870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8857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03" y="260816"/>
            <a:ext cx="11151917" cy="902811"/>
          </a:xfrm>
        </p:spPr>
        <p:txBody>
          <a:bodyPr/>
          <a:lstStyle/>
          <a:p>
            <a:r>
              <a:rPr lang="en-US" dirty="0"/>
              <a:t>Are You in the Right Place?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45885" y="2077364"/>
            <a:ext cx="1785505" cy="1785505"/>
            <a:chOff x="2762249" y="1791039"/>
            <a:chExt cx="1785505" cy="1785505"/>
          </a:xfrm>
        </p:grpSpPr>
        <p:sp>
          <p:nvSpPr>
            <p:cNvPr id="8" name="Oval 7"/>
            <p:cNvSpPr/>
            <p:nvPr>
              <p:custDataLst>
                <p:tags r:id="rId7"/>
              </p:custDataLst>
            </p:nvPr>
          </p:nvSpPr>
          <p:spPr>
            <a:xfrm>
              <a:off x="2762249" y="1791039"/>
              <a:ext cx="1785505" cy="1785505"/>
            </a:xfrm>
            <a:prstGeom prst="ellipse">
              <a:avLst/>
            </a:prstGeom>
            <a:solidFill>
              <a:srgbClr val="00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273601" y="2241363"/>
              <a:ext cx="775876" cy="89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6751" y="4287505"/>
            <a:ext cx="268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1</a:t>
            </a:r>
            <a:r>
              <a:rPr lang="en-US" sz="1600" b="1" baseline="30000" dirty="0">
                <a:solidFill>
                  <a:srgbClr val="000000"/>
                </a:solidFill>
                <a:cs typeface="Arial" pitchFamily="34" charset="0"/>
              </a:rPr>
              <a:t>st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Line Sales Leader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751" y="4669196"/>
            <a:ext cx="268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YES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32510" y="2077364"/>
            <a:ext cx="1785505" cy="1785505"/>
            <a:chOff x="5457824" y="1791039"/>
            <a:chExt cx="1785505" cy="1785505"/>
          </a:xfrm>
        </p:grpSpPr>
        <p:sp>
          <p:nvSpPr>
            <p:cNvPr id="9" name="Oval 8"/>
            <p:cNvSpPr/>
            <p:nvPr>
              <p:custDataLst>
                <p:tags r:id="rId5"/>
              </p:custDataLst>
            </p:nvPr>
          </p:nvSpPr>
          <p:spPr>
            <a:xfrm>
              <a:off x="5457824" y="1791039"/>
              <a:ext cx="1785505" cy="1785505"/>
            </a:xfrm>
            <a:prstGeom prst="ellipse">
              <a:avLst/>
            </a:prstGeom>
            <a:solidFill>
              <a:srgbClr val="80B6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847034" y="2319981"/>
              <a:ext cx="1007085" cy="727620"/>
            </a:xfrm>
            <a:custGeom>
              <a:avLst/>
              <a:gdLst>
                <a:gd name="T0" fmla="*/ 1067 w 1200"/>
                <a:gd name="T1" fmla="*/ 617 h 867"/>
                <a:gd name="T2" fmla="*/ 228 w 1200"/>
                <a:gd name="T3" fmla="*/ 95 h 867"/>
                <a:gd name="T4" fmla="*/ 1200 w 1200"/>
                <a:gd name="T5" fmla="*/ 867 h 867"/>
                <a:gd name="T6" fmla="*/ 730 w 1200"/>
                <a:gd name="T7" fmla="*/ 826 h 867"/>
                <a:gd name="T8" fmla="*/ 587 w 1200"/>
                <a:gd name="T9" fmla="*/ 645 h 867"/>
                <a:gd name="T10" fmla="*/ 1067 w 1200"/>
                <a:gd name="T11" fmla="*/ 645 h 867"/>
                <a:gd name="T12" fmla="*/ 932 w 1200"/>
                <a:gd name="T13" fmla="*/ 700 h 867"/>
                <a:gd name="T14" fmla="*/ 965 w 1200"/>
                <a:gd name="T15" fmla="*/ 717 h 867"/>
                <a:gd name="T16" fmla="*/ 901 w 1200"/>
                <a:gd name="T17" fmla="*/ 743 h 867"/>
                <a:gd name="T18" fmla="*/ 863 w 1200"/>
                <a:gd name="T19" fmla="*/ 676 h 867"/>
                <a:gd name="T20" fmla="*/ 863 w 1200"/>
                <a:gd name="T21" fmla="*/ 676 h 867"/>
                <a:gd name="T22" fmla="*/ 882 w 1200"/>
                <a:gd name="T23" fmla="*/ 717 h 867"/>
                <a:gd name="T24" fmla="*/ 841 w 1200"/>
                <a:gd name="T25" fmla="*/ 700 h 867"/>
                <a:gd name="T26" fmla="*/ 758 w 1200"/>
                <a:gd name="T27" fmla="*/ 743 h 867"/>
                <a:gd name="T28" fmla="*/ 718 w 1200"/>
                <a:gd name="T29" fmla="*/ 676 h 867"/>
                <a:gd name="T30" fmla="*/ 718 w 1200"/>
                <a:gd name="T31" fmla="*/ 676 h 867"/>
                <a:gd name="T32" fmla="*/ 647 w 1200"/>
                <a:gd name="T33" fmla="*/ 700 h 867"/>
                <a:gd name="T34" fmla="*/ 613 w 1200"/>
                <a:gd name="T35" fmla="*/ 717 h 867"/>
                <a:gd name="T36" fmla="*/ 628 w 1200"/>
                <a:gd name="T37" fmla="*/ 676 h 867"/>
                <a:gd name="T38" fmla="*/ 594 w 1200"/>
                <a:gd name="T39" fmla="*/ 743 h 867"/>
                <a:gd name="T40" fmla="*/ 594 w 1200"/>
                <a:gd name="T41" fmla="*/ 743 h 867"/>
                <a:gd name="T42" fmla="*/ 504 w 1200"/>
                <a:gd name="T43" fmla="*/ 700 h 867"/>
                <a:gd name="T44" fmla="*/ 473 w 1200"/>
                <a:gd name="T45" fmla="*/ 717 h 867"/>
                <a:gd name="T46" fmla="*/ 483 w 1200"/>
                <a:gd name="T47" fmla="*/ 676 h 867"/>
                <a:gd name="T48" fmla="*/ 449 w 1200"/>
                <a:gd name="T49" fmla="*/ 743 h 867"/>
                <a:gd name="T50" fmla="*/ 449 w 1200"/>
                <a:gd name="T51" fmla="*/ 743 h 867"/>
                <a:gd name="T52" fmla="*/ 359 w 1200"/>
                <a:gd name="T53" fmla="*/ 700 h 867"/>
                <a:gd name="T54" fmla="*/ 328 w 1200"/>
                <a:gd name="T55" fmla="*/ 717 h 867"/>
                <a:gd name="T56" fmla="*/ 340 w 1200"/>
                <a:gd name="T57" fmla="*/ 676 h 867"/>
                <a:gd name="T58" fmla="*/ 309 w 1200"/>
                <a:gd name="T59" fmla="*/ 743 h 867"/>
                <a:gd name="T60" fmla="*/ 309 w 1200"/>
                <a:gd name="T61" fmla="*/ 743 h 867"/>
                <a:gd name="T62" fmla="*/ 216 w 1200"/>
                <a:gd name="T63" fmla="*/ 700 h 867"/>
                <a:gd name="T64" fmla="*/ 238 w 1200"/>
                <a:gd name="T65" fmla="*/ 743 h 867"/>
                <a:gd name="T66" fmla="*/ 145 w 1200"/>
                <a:gd name="T67" fmla="*/ 781 h 867"/>
                <a:gd name="T68" fmla="*/ 261 w 1200"/>
                <a:gd name="T69" fmla="*/ 781 h 867"/>
                <a:gd name="T70" fmla="*/ 261 w 1200"/>
                <a:gd name="T71" fmla="*/ 781 h 867"/>
                <a:gd name="T72" fmla="*/ 333 w 1200"/>
                <a:gd name="T73" fmla="*/ 755 h 867"/>
                <a:gd name="T74" fmla="*/ 352 w 1200"/>
                <a:gd name="T75" fmla="*/ 755 h 867"/>
                <a:gd name="T76" fmla="*/ 475 w 1200"/>
                <a:gd name="T77" fmla="*/ 781 h 867"/>
                <a:gd name="T78" fmla="*/ 475 w 1200"/>
                <a:gd name="T79" fmla="*/ 781 h 867"/>
                <a:gd name="T80" fmla="*/ 685 w 1200"/>
                <a:gd name="T81" fmla="*/ 755 h 867"/>
                <a:gd name="T82" fmla="*/ 737 w 1200"/>
                <a:gd name="T83" fmla="*/ 743 h 867"/>
                <a:gd name="T84" fmla="*/ 711 w 1200"/>
                <a:gd name="T85" fmla="*/ 781 h 867"/>
                <a:gd name="T86" fmla="*/ 834 w 1200"/>
                <a:gd name="T87" fmla="*/ 781 h 867"/>
                <a:gd name="T88" fmla="*/ 834 w 1200"/>
                <a:gd name="T89" fmla="*/ 781 h 867"/>
                <a:gd name="T90" fmla="*/ 906 w 1200"/>
                <a:gd name="T91" fmla="*/ 755 h 867"/>
                <a:gd name="T92" fmla="*/ 925 w 1200"/>
                <a:gd name="T93" fmla="*/ 755 h 867"/>
                <a:gd name="T94" fmla="*/ 989 w 1200"/>
                <a:gd name="T95" fmla="*/ 78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0" h="867">
                  <a:moveTo>
                    <a:pt x="1067" y="0"/>
                  </a:moveTo>
                  <a:lnTo>
                    <a:pt x="135" y="0"/>
                  </a:lnTo>
                  <a:lnTo>
                    <a:pt x="135" y="617"/>
                  </a:lnTo>
                  <a:lnTo>
                    <a:pt x="1067" y="617"/>
                  </a:lnTo>
                  <a:lnTo>
                    <a:pt x="1067" y="0"/>
                  </a:lnTo>
                  <a:close/>
                  <a:moveTo>
                    <a:pt x="972" y="521"/>
                  </a:moveTo>
                  <a:lnTo>
                    <a:pt x="228" y="521"/>
                  </a:lnTo>
                  <a:lnTo>
                    <a:pt x="228" y="95"/>
                  </a:lnTo>
                  <a:lnTo>
                    <a:pt x="972" y="95"/>
                  </a:lnTo>
                  <a:lnTo>
                    <a:pt x="972" y="521"/>
                  </a:lnTo>
                  <a:close/>
                  <a:moveTo>
                    <a:pt x="1200" y="826"/>
                  </a:moveTo>
                  <a:lnTo>
                    <a:pt x="1200" y="867"/>
                  </a:lnTo>
                  <a:lnTo>
                    <a:pt x="0" y="867"/>
                  </a:lnTo>
                  <a:lnTo>
                    <a:pt x="0" y="826"/>
                  </a:lnTo>
                  <a:lnTo>
                    <a:pt x="475" y="826"/>
                  </a:lnTo>
                  <a:lnTo>
                    <a:pt x="730" y="826"/>
                  </a:lnTo>
                  <a:lnTo>
                    <a:pt x="1200" y="826"/>
                  </a:lnTo>
                  <a:close/>
                  <a:moveTo>
                    <a:pt x="1067" y="645"/>
                  </a:moveTo>
                  <a:lnTo>
                    <a:pt x="613" y="645"/>
                  </a:lnTo>
                  <a:lnTo>
                    <a:pt x="587" y="645"/>
                  </a:lnTo>
                  <a:lnTo>
                    <a:pt x="135" y="645"/>
                  </a:lnTo>
                  <a:lnTo>
                    <a:pt x="7" y="815"/>
                  </a:lnTo>
                  <a:lnTo>
                    <a:pt x="1193" y="815"/>
                  </a:lnTo>
                  <a:lnTo>
                    <a:pt x="1067" y="645"/>
                  </a:lnTo>
                  <a:close/>
                  <a:moveTo>
                    <a:pt x="932" y="676"/>
                  </a:moveTo>
                  <a:lnTo>
                    <a:pt x="984" y="676"/>
                  </a:lnTo>
                  <a:lnTo>
                    <a:pt x="984" y="700"/>
                  </a:lnTo>
                  <a:lnTo>
                    <a:pt x="932" y="700"/>
                  </a:lnTo>
                  <a:lnTo>
                    <a:pt x="932" y="676"/>
                  </a:lnTo>
                  <a:close/>
                  <a:moveTo>
                    <a:pt x="1015" y="743"/>
                  </a:moveTo>
                  <a:lnTo>
                    <a:pt x="965" y="743"/>
                  </a:lnTo>
                  <a:lnTo>
                    <a:pt x="965" y="717"/>
                  </a:lnTo>
                  <a:lnTo>
                    <a:pt x="1015" y="717"/>
                  </a:lnTo>
                  <a:lnTo>
                    <a:pt x="1015" y="743"/>
                  </a:lnTo>
                  <a:close/>
                  <a:moveTo>
                    <a:pt x="951" y="743"/>
                  </a:moveTo>
                  <a:lnTo>
                    <a:pt x="901" y="743"/>
                  </a:lnTo>
                  <a:lnTo>
                    <a:pt x="901" y="717"/>
                  </a:lnTo>
                  <a:lnTo>
                    <a:pt x="951" y="717"/>
                  </a:lnTo>
                  <a:lnTo>
                    <a:pt x="951" y="743"/>
                  </a:lnTo>
                  <a:close/>
                  <a:moveTo>
                    <a:pt x="863" y="676"/>
                  </a:moveTo>
                  <a:lnTo>
                    <a:pt x="913" y="676"/>
                  </a:lnTo>
                  <a:lnTo>
                    <a:pt x="913" y="700"/>
                  </a:lnTo>
                  <a:lnTo>
                    <a:pt x="863" y="700"/>
                  </a:lnTo>
                  <a:lnTo>
                    <a:pt x="863" y="676"/>
                  </a:lnTo>
                  <a:close/>
                  <a:moveTo>
                    <a:pt x="882" y="743"/>
                  </a:moveTo>
                  <a:lnTo>
                    <a:pt x="830" y="743"/>
                  </a:lnTo>
                  <a:lnTo>
                    <a:pt x="830" y="717"/>
                  </a:lnTo>
                  <a:lnTo>
                    <a:pt x="882" y="717"/>
                  </a:lnTo>
                  <a:lnTo>
                    <a:pt x="882" y="743"/>
                  </a:lnTo>
                  <a:close/>
                  <a:moveTo>
                    <a:pt x="792" y="676"/>
                  </a:moveTo>
                  <a:lnTo>
                    <a:pt x="841" y="676"/>
                  </a:lnTo>
                  <a:lnTo>
                    <a:pt x="841" y="700"/>
                  </a:lnTo>
                  <a:lnTo>
                    <a:pt x="792" y="700"/>
                  </a:lnTo>
                  <a:lnTo>
                    <a:pt x="792" y="676"/>
                  </a:lnTo>
                  <a:close/>
                  <a:moveTo>
                    <a:pt x="811" y="743"/>
                  </a:moveTo>
                  <a:lnTo>
                    <a:pt x="758" y="743"/>
                  </a:lnTo>
                  <a:lnTo>
                    <a:pt x="758" y="717"/>
                  </a:lnTo>
                  <a:lnTo>
                    <a:pt x="811" y="717"/>
                  </a:lnTo>
                  <a:lnTo>
                    <a:pt x="811" y="743"/>
                  </a:lnTo>
                  <a:close/>
                  <a:moveTo>
                    <a:pt x="718" y="676"/>
                  </a:moveTo>
                  <a:lnTo>
                    <a:pt x="768" y="676"/>
                  </a:lnTo>
                  <a:lnTo>
                    <a:pt x="768" y="700"/>
                  </a:lnTo>
                  <a:lnTo>
                    <a:pt x="718" y="700"/>
                  </a:lnTo>
                  <a:lnTo>
                    <a:pt x="718" y="676"/>
                  </a:lnTo>
                  <a:close/>
                  <a:moveTo>
                    <a:pt x="647" y="676"/>
                  </a:moveTo>
                  <a:lnTo>
                    <a:pt x="696" y="676"/>
                  </a:lnTo>
                  <a:lnTo>
                    <a:pt x="696" y="700"/>
                  </a:lnTo>
                  <a:lnTo>
                    <a:pt x="647" y="700"/>
                  </a:lnTo>
                  <a:lnTo>
                    <a:pt x="647" y="676"/>
                  </a:lnTo>
                  <a:close/>
                  <a:moveTo>
                    <a:pt x="666" y="743"/>
                  </a:moveTo>
                  <a:lnTo>
                    <a:pt x="613" y="743"/>
                  </a:lnTo>
                  <a:lnTo>
                    <a:pt x="613" y="717"/>
                  </a:lnTo>
                  <a:lnTo>
                    <a:pt x="666" y="717"/>
                  </a:lnTo>
                  <a:lnTo>
                    <a:pt x="666" y="743"/>
                  </a:lnTo>
                  <a:close/>
                  <a:moveTo>
                    <a:pt x="575" y="676"/>
                  </a:moveTo>
                  <a:lnTo>
                    <a:pt x="628" y="676"/>
                  </a:lnTo>
                  <a:lnTo>
                    <a:pt x="628" y="700"/>
                  </a:lnTo>
                  <a:lnTo>
                    <a:pt x="575" y="700"/>
                  </a:lnTo>
                  <a:lnTo>
                    <a:pt x="575" y="676"/>
                  </a:lnTo>
                  <a:close/>
                  <a:moveTo>
                    <a:pt x="594" y="743"/>
                  </a:moveTo>
                  <a:lnTo>
                    <a:pt x="544" y="743"/>
                  </a:lnTo>
                  <a:lnTo>
                    <a:pt x="544" y="717"/>
                  </a:lnTo>
                  <a:lnTo>
                    <a:pt x="594" y="717"/>
                  </a:lnTo>
                  <a:lnTo>
                    <a:pt x="594" y="743"/>
                  </a:lnTo>
                  <a:close/>
                  <a:moveTo>
                    <a:pt x="504" y="676"/>
                  </a:moveTo>
                  <a:lnTo>
                    <a:pt x="556" y="676"/>
                  </a:lnTo>
                  <a:lnTo>
                    <a:pt x="556" y="700"/>
                  </a:lnTo>
                  <a:lnTo>
                    <a:pt x="504" y="700"/>
                  </a:lnTo>
                  <a:lnTo>
                    <a:pt x="504" y="676"/>
                  </a:lnTo>
                  <a:close/>
                  <a:moveTo>
                    <a:pt x="523" y="743"/>
                  </a:moveTo>
                  <a:lnTo>
                    <a:pt x="473" y="743"/>
                  </a:lnTo>
                  <a:lnTo>
                    <a:pt x="473" y="717"/>
                  </a:lnTo>
                  <a:lnTo>
                    <a:pt x="523" y="717"/>
                  </a:lnTo>
                  <a:lnTo>
                    <a:pt x="523" y="743"/>
                  </a:lnTo>
                  <a:close/>
                  <a:moveTo>
                    <a:pt x="430" y="676"/>
                  </a:moveTo>
                  <a:lnTo>
                    <a:pt x="483" y="676"/>
                  </a:lnTo>
                  <a:lnTo>
                    <a:pt x="483" y="700"/>
                  </a:lnTo>
                  <a:lnTo>
                    <a:pt x="430" y="700"/>
                  </a:lnTo>
                  <a:lnTo>
                    <a:pt x="430" y="676"/>
                  </a:lnTo>
                  <a:close/>
                  <a:moveTo>
                    <a:pt x="449" y="743"/>
                  </a:moveTo>
                  <a:lnTo>
                    <a:pt x="399" y="743"/>
                  </a:lnTo>
                  <a:lnTo>
                    <a:pt x="399" y="717"/>
                  </a:lnTo>
                  <a:lnTo>
                    <a:pt x="449" y="717"/>
                  </a:lnTo>
                  <a:lnTo>
                    <a:pt x="449" y="743"/>
                  </a:lnTo>
                  <a:close/>
                  <a:moveTo>
                    <a:pt x="359" y="676"/>
                  </a:moveTo>
                  <a:lnTo>
                    <a:pt x="411" y="676"/>
                  </a:lnTo>
                  <a:lnTo>
                    <a:pt x="411" y="700"/>
                  </a:lnTo>
                  <a:lnTo>
                    <a:pt x="359" y="700"/>
                  </a:lnTo>
                  <a:lnTo>
                    <a:pt x="359" y="676"/>
                  </a:lnTo>
                  <a:close/>
                  <a:moveTo>
                    <a:pt x="378" y="743"/>
                  </a:moveTo>
                  <a:lnTo>
                    <a:pt x="328" y="743"/>
                  </a:lnTo>
                  <a:lnTo>
                    <a:pt x="328" y="717"/>
                  </a:lnTo>
                  <a:lnTo>
                    <a:pt x="378" y="717"/>
                  </a:lnTo>
                  <a:lnTo>
                    <a:pt x="378" y="743"/>
                  </a:lnTo>
                  <a:close/>
                  <a:moveTo>
                    <a:pt x="290" y="676"/>
                  </a:moveTo>
                  <a:lnTo>
                    <a:pt x="340" y="676"/>
                  </a:lnTo>
                  <a:lnTo>
                    <a:pt x="340" y="700"/>
                  </a:lnTo>
                  <a:lnTo>
                    <a:pt x="290" y="700"/>
                  </a:lnTo>
                  <a:lnTo>
                    <a:pt x="290" y="676"/>
                  </a:lnTo>
                  <a:close/>
                  <a:moveTo>
                    <a:pt x="309" y="743"/>
                  </a:moveTo>
                  <a:lnTo>
                    <a:pt x="257" y="743"/>
                  </a:lnTo>
                  <a:lnTo>
                    <a:pt x="257" y="717"/>
                  </a:lnTo>
                  <a:lnTo>
                    <a:pt x="309" y="717"/>
                  </a:lnTo>
                  <a:lnTo>
                    <a:pt x="309" y="743"/>
                  </a:lnTo>
                  <a:close/>
                  <a:moveTo>
                    <a:pt x="216" y="676"/>
                  </a:moveTo>
                  <a:lnTo>
                    <a:pt x="269" y="676"/>
                  </a:lnTo>
                  <a:lnTo>
                    <a:pt x="269" y="700"/>
                  </a:lnTo>
                  <a:lnTo>
                    <a:pt x="216" y="700"/>
                  </a:lnTo>
                  <a:lnTo>
                    <a:pt x="216" y="676"/>
                  </a:lnTo>
                  <a:close/>
                  <a:moveTo>
                    <a:pt x="185" y="717"/>
                  </a:moveTo>
                  <a:lnTo>
                    <a:pt x="238" y="717"/>
                  </a:lnTo>
                  <a:lnTo>
                    <a:pt x="238" y="743"/>
                  </a:lnTo>
                  <a:lnTo>
                    <a:pt x="185" y="743"/>
                  </a:lnTo>
                  <a:lnTo>
                    <a:pt x="185" y="717"/>
                  </a:lnTo>
                  <a:close/>
                  <a:moveTo>
                    <a:pt x="195" y="781"/>
                  </a:moveTo>
                  <a:lnTo>
                    <a:pt x="145" y="781"/>
                  </a:lnTo>
                  <a:lnTo>
                    <a:pt x="145" y="755"/>
                  </a:lnTo>
                  <a:lnTo>
                    <a:pt x="195" y="755"/>
                  </a:lnTo>
                  <a:lnTo>
                    <a:pt x="195" y="781"/>
                  </a:lnTo>
                  <a:close/>
                  <a:moveTo>
                    <a:pt x="261" y="781"/>
                  </a:moveTo>
                  <a:lnTo>
                    <a:pt x="209" y="781"/>
                  </a:lnTo>
                  <a:lnTo>
                    <a:pt x="209" y="755"/>
                  </a:lnTo>
                  <a:lnTo>
                    <a:pt x="261" y="755"/>
                  </a:lnTo>
                  <a:lnTo>
                    <a:pt x="261" y="781"/>
                  </a:lnTo>
                  <a:close/>
                  <a:moveTo>
                    <a:pt x="333" y="781"/>
                  </a:moveTo>
                  <a:lnTo>
                    <a:pt x="280" y="781"/>
                  </a:lnTo>
                  <a:lnTo>
                    <a:pt x="280" y="755"/>
                  </a:lnTo>
                  <a:lnTo>
                    <a:pt x="333" y="755"/>
                  </a:lnTo>
                  <a:lnTo>
                    <a:pt x="333" y="781"/>
                  </a:lnTo>
                  <a:close/>
                  <a:moveTo>
                    <a:pt x="402" y="781"/>
                  </a:moveTo>
                  <a:lnTo>
                    <a:pt x="352" y="781"/>
                  </a:lnTo>
                  <a:lnTo>
                    <a:pt x="352" y="755"/>
                  </a:lnTo>
                  <a:lnTo>
                    <a:pt x="402" y="755"/>
                  </a:lnTo>
                  <a:lnTo>
                    <a:pt x="402" y="781"/>
                  </a:lnTo>
                  <a:lnTo>
                    <a:pt x="402" y="781"/>
                  </a:lnTo>
                  <a:close/>
                  <a:moveTo>
                    <a:pt x="475" y="781"/>
                  </a:moveTo>
                  <a:lnTo>
                    <a:pt x="423" y="781"/>
                  </a:lnTo>
                  <a:lnTo>
                    <a:pt x="423" y="755"/>
                  </a:lnTo>
                  <a:lnTo>
                    <a:pt x="475" y="755"/>
                  </a:lnTo>
                  <a:lnTo>
                    <a:pt x="475" y="781"/>
                  </a:lnTo>
                  <a:close/>
                  <a:moveTo>
                    <a:pt x="685" y="781"/>
                  </a:moveTo>
                  <a:lnTo>
                    <a:pt x="497" y="781"/>
                  </a:lnTo>
                  <a:lnTo>
                    <a:pt x="497" y="755"/>
                  </a:lnTo>
                  <a:lnTo>
                    <a:pt x="685" y="755"/>
                  </a:lnTo>
                  <a:lnTo>
                    <a:pt x="685" y="781"/>
                  </a:lnTo>
                  <a:close/>
                  <a:moveTo>
                    <a:pt x="685" y="717"/>
                  </a:moveTo>
                  <a:lnTo>
                    <a:pt x="737" y="717"/>
                  </a:lnTo>
                  <a:lnTo>
                    <a:pt x="737" y="743"/>
                  </a:lnTo>
                  <a:lnTo>
                    <a:pt x="685" y="743"/>
                  </a:lnTo>
                  <a:lnTo>
                    <a:pt x="685" y="717"/>
                  </a:lnTo>
                  <a:close/>
                  <a:moveTo>
                    <a:pt x="761" y="781"/>
                  </a:moveTo>
                  <a:lnTo>
                    <a:pt x="711" y="781"/>
                  </a:lnTo>
                  <a:lnTo>
                    <a:pt x="711" y="755"/>
                  </a:lnTo>
                  <a:lnTo>
                    <a:pt x="761" y="755"/>
                  </a:lnTo>
                  <a:lnTo>
                    <a:pt x="761" y="781"/>
                  </a:lnTo>
                  <a:close/>
                  <a:moveTo>
                    <a:pt x="834" y="781"/>
                  </a:moveTo>
                  <a:lnTo>
                    <a:pt x="782" y="781"/>
                  </a:lnTo>
                  <a:lnTo>
                    <a:pt x="782" y="755"/>
                  </a:lnTo>
                  <a:lnTo>
                    <a:pt x="834" y="755"/>
                  </a:lnTo>
                  <a:lnTo>
                    <a:pt x="834" y="781"/>
                  </a:lnTo>
                  <a:close/>
                  <a:moveTo>
                    <a:pt x="906" y="781"/>
                  </a:moveTo>
                  <a:lnTo>
                    <a:pt x="856" y="781"/>
                  </a:lnTo>
                  <a:lnTo>
                    <a:pt x="856" y="755"/>
                  </a:lnTo>
                  <a:lnTo>
                    <a:pt x="906" y="755"/>
                  </a:lnTo>
                  <a:lnTo>
                    <a:pt x="906" y="781"/>
                  </a:lnTo>
                  <a:close/>
                  <a:moveTo>
                    <a:pt x="977" y="781"/>
                  </a:moveTo>
                  <a:lnTo>
                    <a:pt x="925" y="781"/>
                  </a:lnTo>
                  <a:lnTo>
                    <a:pt x="925" y="755"/>
                  </a:lnTo>
                  <a:lnTo>
                    <a:pt x="977" y="755"/>
                  </a:lnTo>
                  <a:lnTo>
                    <a:pt x="977" y="781"/>
                  </a:lnTo>
                  <a:close/>
                  <a:moveTo>
                    <a:pt x="1041" y="781"/>
                  </a:moveTo>
                  <a:lnTo>
                    <a:pt x="989" y="781"/>
                  </a:lnTo>
                  <a:lnTo>
                    <a:pt x="989" y="755"/>
                  </a:lnTo>
                  <a:lnTo>
                    <a:pt x="1041" y="755"/>
                  </a:lnTo>
                  <a:lnTo>
                    <a:pt x="1041" y="7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83376" y="4262457"/>
            <a:ext cx="268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1600" b="1" baseline="30000" dirty="0">
                <a:solidFill>
                  <a:srgbClr val="000000"/>
                </a:solidFill>
                <a:cs typeface="Arial" pitchFamily="34" charset="0"/>
              </a:rPr>
              <a:t>nd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Line Sales Leader</a:t>
            </a:r>
            <a:br>
              <a:rPr lang="en-US" sz="16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Director / VP / GM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0303" y="4823084"/>
            <a:ext cx="268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YES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09085" y="2083897"/>
            <a:ext cx="1785505" cy="1785505"/>
            <a:chOff x="8134349" y="1791039"/>
            <a:chExt cx="1785505" cy="1785505"/>
          </a:xfrm>
        </p:grpSpPr>
        <p:sp>
          <p:nvSpPr>
            <p:cNvPr id="10" name="Oval 9"/>
            <p:cNvSpPr/>
            <p:nvPr>
              <p:custDataLst>
                <p:tags r:id="rId3"/>
              </p:custDataLst>
            </p:nvPr>
          </p:nvSpPr>
          <p:spPr>
            <a:xfrm>
              <a:off x="8134349" y="1791039"/>
              <a:ext cx="1785505" cy="1785505"/>
            </a:xfrm>
            <a:prstGeom prst="ellipse">
              <a:avLst/>
            </a:prstGeom>
            <a:solidFill>
              <a:srgbClr val="CB1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8599396" y="2358951"/>
              <a:ext cx="855411" cy="649680"/>
            </a:xfrm>
            <a:custGeom>
              <a:avLst/>
              <a:gdLst>
                <a:gd name="T0" fmla="*/ 46 w 237"/>
                <a:gd name="T1" fmla="*/ 180 h 180"/>
                <a:gd name="T2" fmla="*/ 0 w 237"/>
                <a:gd name="T3" fmla="*/ 180 h 180"/>
                <a:gd name="T4" fmla="*/ 0 w 237"/>
                <a:gd name="T5" fmla="*/ 148 h 180"/>
                <a:gd name="T6" fmla="*/ 46 w 237"/>
                <a:gd name="T7" fmla="*/ 148 h 180"/>
                <a:gd name="T8" fmla="*/ 46 w 237"/>
                <a:gd name="T9" fmla="*/ 180 h 180"/>
                <a:gd name="T10" fmla="*/ 46 w 237"/>
                <a:gd name="T11" fmla="*/ 180 h 180"/>
                <a:gd name="T12" fmla="*/ 109 w 237"/>
                <a:gd name="T13" fmla="*/ 180 h 180"/>
                <a:gd name="T14" fmla="*/ 109 w 237"/>
                <a:gd name="T15" fmla="*/ 101 h 180"/>
                <a:gd name="T16" fmla="*/ 63 w 237"/>
                <a:gd name="T17" fmla="*/ 101 h 180"/>
                <a:gd name="T18" fmla="*/ 63 w 237"/>
                <a:gd name="T19" fmla="*/ 180 h 180"/>
                <a:gd name="T20" fmla="*/ 109 w 237"/>
                <a:gd name="T21" fmla="*/ 180 h 180"/>
                <a:gd name="T22" fmla="*/ 109 w 237"/>
                <a:gd name="T23" fmla="*/ 180 h 180"/>
                <a:gd name="T24" fmla="*/ 174 w 237"/>
                <a:gd name="T25" fmla="*/ 180 h 180"/>
                <a:gd name="T26" fmla="*/ 174 w 237"/>
                <a:gd name="T27" fmla="*/ 50 h 180"/>
                <a:gd name="T28" fmla="*/ 128 w 237"/>
                <a:gd name="T29" fmla="*/ 50 h 180"/>
                <a:gd name="T30" fmla="*/ 128 w 237"/>
                <a:gd name="T31" fmla="*/ 180 h 180"/>
                <a:gd name="T32" fmla="*/ 174 w 237"/>
                <a:gd name="T33" fmla="*/ 180 h 180"/>
                <a:gd name="T34" fmla="*/ 174 w 237"/>
                <a:gd name="T35" fmla="*/ 180 h 180"/>
                <a:gd name="T36" fmla="*/ 237 w 237"/>
                <a:gd name="T37" fmla="*/ 180 h 180"/>
                <a:gd name="T38" fmla="*/ 237 w 237"/>
                <a:gd name="T39" fmla="*/ 0 h 180"/>
                <a:gd name="T40" fmla="*/ 191 w 237"/>
                <a:gd name="T41" fmla="*/ 0 h 180"/>
                <a:gd name="T42" fmla="*/ 191 w 237"/>
                <a:gd name="T43" fmla="*/ 180 h 180"/>
                <a:gd name="T44" fmla="*/ 237 w 237"/>
                <a:gd name="T45" fmla="*/ 180 h 180"/>
                <a:gd name="T46" fmla="*/ 237 w 237"/>
                <a:gd name="T4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180">
                  <a:moveTo>
                    <a:pt x="46" y="180"/>
                  </a:moveTo>
                  <a:lnTo>
                    <a:pt x="0" y="180"/>
                  </a:lnTo>
                  <a:lnTo>
                    <a:pt x="0" y="148"/>
                  </a:lnTo>
                  <a:lnTo>
                    <a:pt x="46" y="148"/>
                  </a:lnTo>
                  <a:lnTo>
                    <a:pt x="46" y="180"/>
                  </a:lnTo>
                  <a:lnTo>
                    <a:pt x="46" y="180"/>
                  </a:lnTo>
                  <a:close/>
                  <a:moveTo>
                    <a:pt x="109" y="180"/>
                  </a:moveTo>
                  <a:lnTo>
                    <a:pt x="109" y="101"/>
                  </a:lnTo>
                  <a:lnTo>
                    <a:pt x="63" y="101"/>
                  </a:lnTo>
                  <a:lnTo>
                    <a:pt x="63" y="180"/>
                  </a:lnTo>
                  <a:lnTo>
                    <a:pt x="109" y="180"/>
                  </a:lnTo>
                  <a:lnTo>
                    <a:pt x="109" y="180"/>
                  </a:lnTo>
                  <a:close/>
                  <a:moveTo>
                    <a:pt x="174" y="180"/>
                  </a:moveTo>
                  <a:lnTo>
                    <a:pt x="174" y="50"/>
                  </a:lnTo>
                  <a:lnTo>
                    <a:pt x="128" y="50"/>
                  </a:lnTo>
                  <a:lnTo>
                    <a:pt x="128" y="180"/>
                  </a:lnTo>
                  <a:lnTo>
                    <a:pt x="174" y="180"/>
                  </a:lnTo>
                  <a:lnTo>
                    <a:pt x="174" y="180"/>
                  </a:lnTo>
                  <a:close/>
                  <a:moveTo>
                    <a:pt x="237" y="180"/>
                  </a:moveTo>
                  <a:lnTo>
                    <a:pt x="237" y="0"/>
                  </a:lnTo>
                  <a:lnTo>
                    <a:pt x="191" y="0"/>
                  </a:lnTo>
                  <a:lnTo>
                    <a:pt x="191" y="180"/>
                  </a:lnTo>
                  <a:lnTo>
                    <a:pt x="237" y="180"/>
                  </a:lnTo>
                  <a:lnTo>
                    <a:pt x="237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359951" y="4268037"/>
            <a:ext cx="268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Senior Sales Rep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59951" y="4669196"/>
            <a:ext cx="268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Yes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56B6A1-1093-4866-9A6D-500512C12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84" y="2427485"/>
            <a:ext cx="1085262" cy="10852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D5A44DB-8433-46BF-9A35-7CA0B729F5E0}"/>
              </a:ext>
            </a:extLst>
          </p:cNvPr>
          <p:cNvGrpSpPr/>
          <p:nvPr/>
        </p:nvGrpSpPr>
        <p:grpSpPr>
          <a:xfrm>
            <a:off x="9885659" y="2077364"/>
            <a:ext cx="1785505" cy="1785505"/>
            <a:chOff x="8134349" y="1791039"/>
            <a:chExt cx="1785505" cy="1785505"/>
          </a:xfrm>
          <a:solidFill>
            <a:srgbClr val="FFC00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0C7F90-327F-412E-9A15-E4F8E626DE3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134349" y="1791039"/>
              <a:ext cx="1785505" cy="17855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58B3C0C0-9200-4D87-9BE2-B58E078A4639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8599396" y="2358951"/>
              <a:ext cx="855411" cy="649680"/>
            </a:xfrm>
            <a:custGeom>
              <a:avLst/>
              <a:gdLst>
                <a:gd name="T0" fmla="*/ 46 w 237"/>
                <a:gd name="T1" fmla="*/ 180 h 180"/>
                <a:gd name="T2" fmla="*/ 0 w 237"/>
                <a:gd name="T3" fmla="*/ 180 h 180"/>
                <a:gd name="T4" fmla="*/ 0 w 237"/>
                <a:gd name="T5" fmla="*/ 148 h 180"/>
                <a:gd name="T6" fmla="*/ 46 w 237"/>
                <a:gd name="T7" fmla="*/ 148 h 180"/>
                <a:gd name="T8" fmla="*/ 46 w 237"/>
                <a:gd name="T9" fmla="*/ 180 h 180"/>
                <a:gd name="T10" fmla="*/ 46 w 237"/>
                <a:gd name="T11" fmla="*/ 180 h 180"/>
                <a:gd name="T12" fmla="*/ 109 w 237"/>
                <a:gd name="T13" fmla="*/ 180 h 180"/>
                <a:gd name="T14" fmla="*/ 109 w 237"/>
                <a:gd name="T15" fmla="*/ 101 h 180"/>
                <a:gd name="T16" fmla="*/ 63 w 237"/>
                <a:gd name="T17" fmla="*/ 101 h 180"/>
                <a:gd name="T18" fmla="*/ 63 w 237"/>
                <a:gd name="T19" fmla="*/ 180 h 180"/>
                <a:gd name="T20" fmla="*/ 109 w 237"/>
                <a:gd name="T21" fmla="*/ 180 h 180"/>
                <a:gd name="T22" fmla="*/ 109 w 237"/>
                <a:gd name="T23" fmla="*/ 180 h 180"/>
                <a:gd name="T24" fmla="*/ 174 w 237"/>
                <a:gd name="T25" fmla="*/ 180 h 180"/>
                <a:gd name="T26" fmla="*/ 174 w 237"/>
                <a:gd name="T27" fmla="*/ 50 h 180"/>
                <a:gd name="T28" fmla="*/ 128 w 237"/>
                <a:gd name="T29" fmla="*/ 50 h 180"/>
                <a:gd name="T30" fmla="*/ 128 w 237"/>
                <a:gd name="T31" fmla="*/ 180 h 180"/>
                <a:gd name="T32" fmla="*/ 174 w 237"/>
                <a:gd name="T33" fmla="*/ 180 h 180"/>
                <a:gd name="T34" fmla="*/ 174 w 237"/>
                <a:gd name="T35" fmla="*/ 180 h 180"/>
                <a:gd name="T36" fmla="*/ 237 w 237"/>
                <a:gd name="T37" fmla="*/ 180 h 180"/>
                <a:gd name="T38" fmla="*/ 237 w 237"/>
                <a:gd name="T39" fmla="*/ 0 h 180"/>
                <a:gd name="T40" fmla="*/ 191 w 237"/>
                <a:gd name="T41" fmla="*/ 0 h 180"/>
                <a:gd name="T42" fmla="*/ 191 w 237"/>
                <a:gd name="T43" fmla="*/ 180 h 180"/>
                <a:gd name="T44" fmla="*/ 237 w 237"/>
                <a:gd name="T45" fmla="*/ 180 h 180"/>
                <a:gd name="T46" fmla="*/ 237 w 237"/>
                <a:gd name="T4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180">
                  <a:moveTo>
                    <a:pt x="46" y="180"/>
                  </a:moveTo>
                  <a:lnTo>
                    <a:pt x="0" y="180"/>
                  </a:lnTo>
                  <a:lnTo>
                    <a:pt x="0" y="148"/>
                  </a:lnTo>
                  <a:lnTo>
                    <a:pt x="46" y="148"/>
                  </a:lnTo>
                  <a:lnTo>
                    <a:pt x="46" y="180"/>
                  </a:lnTo>
                  <a:lnTo>
                    <a:pt x="46" y="180"/>
                  </a:lnTo>
                  <a:close/>
                  <a:moveTo>
                    <a:pt x="109" y="180"/>
                  </a:moveTo>
                  <a:lnTo>
                    <a:pt x="109" y="101"/>
                  </a:lnTo>
                  <a:lnTo>
                    <a:pt x="63" y="101"/>
                  </a:lnTo>
                  <a:lnTo>
                    <a:pt x="63" y="180"/>
                  </a:lnTo>
                  <a:lnTo>
                    <a:pt x="109" y="180"/>
                  </a:lnTo>
                  <a:lnTo>
                    <a:pt x="109" y="180"/>
                  </a:lnTo>
                  <a:close/>
                  <a:moveTo>
                    <a:pt x="174" y="180"/>
                  </a:moveTo>
                  <a:lnTo>
                    <a:pt x="174" y="50"/>
                  </a:lnTo>
                  <a:lnTo>
                    <a:pt x="128" y="50"/>
                  </a:lnTo>
                  <a:lnTo>
                    <a:pt x="128" y="180"/>
                  </a:lnTo>
                  <a:lnTo>
                    <a:pt x="174" y="180"/>
                  </a:lnTo>
                  <a:lnTo>
                    <a:pt x="174" y="180"/>
                  </a:lnTo>
                  <a:close/>
                  <a:moveTo>
                    <a:pt x="237" y="180"/>
                  </a:moveTo>
                  <a:lnTo>
                    <a:pt x="237" y="0"/>
                  </a:lnTo>
                  <a:lnTo>
                    <a:pt x="191" y="0"/>
                  </a:lnTo>
                  <a:lnTo>
                    <a:pt x="191" y="180"/>
                  </a:lnTo>
                  <a:lnTo>
                    <a:pt x="237" y="180"/>
                  </a:lnTo>
                  <a:lnTo>
                    <a:pt x="237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ED07692-F416-4F4E-AE5C-D841268AC544}"/>
              </a:ext>
            </a:extLst>
          </p:cNvPr>
          <p:cNvSpPr txBox="1"/>
          <p:nvPr/>
        </p:nvSpPr>
        <p:spPr>
          <a:xfrm>
            <a:off x="9436526" y="4287505"/>
            <a:ext cx="268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Sales Team Member</a:t>
            </a:r>
          </a:p>
        </p:txBody>
      </p:sp>
      <p:pic>
        <p:nvPicPr>
          <p:cNvPr id="30" name="Picture 2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DBA763B-31DF-4021-B7C5-479314921D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34" y="2447707"/>
            <a:ext cx="1113681" cy="1113681"/>
          </a:xfrm>
          <a:prstGeom prst="rect">
            <a:avLst/>
          </a:prstGeom>
        </p:spPr>
      </p:pic>
      <p:pic>
        <p:nvPicPr>
          <p:cNvPr id="32" name="Picture 3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0FAF5F4-78CE-409C-93FA-E50D1B34E9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22" y="2390776"/>
            <a:ext cx="1118629" cy="1118629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F5FDD5-30E5-40FD-B4D3-6DBFF3C25D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6644" y="2413275"/>
            <a:ext cx="1099471" cy="10994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880D82-A13E-47FF-854C-AC11E8C6D754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47" y="4626059"/>
            <a:ext cx="404856" cy="4190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E1DA21-8E4C-479C-8548-F1CCD2F6777F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04" y="4626059"/>
            <a:ext cx="404856" cy="4190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9FEF173-912A-4937-BB0F-B7649A328865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24" y="4858789"/>
            <a:ext cx="404856" cy="4190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5875E0-94EF-4490-82D9-B038BCA31FC3}"/>
              </a:ext>
            </a:extLst>
          </p:cNvPr>
          <p:cNvSpPr txBox="1"/>
          <p:nvPr/>
        </p:nvSpPr>
        <p:spPr>
          <a:xfrm>
            <a:off x="9436526" y="4669196"/>
            <a:ext cx="268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Who wants to make a Bigger Contribution to the team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1ACD9E8-1C9C-49CA-A890-40D7854B5AB8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42" y="4666331"/>
            <a:ext cx="404856" cy="3385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15DC5DD-47CE-406E-9D2C-0998D9F56429}"/>
              </a:ext>
            </a:extLst>
          </p:cNvPr>
          <p:cNvGrpSpPr/>
          <p:nvPr/>
        </p:nvGrpSpPr>
        <p:grpSpPr>
          <a:xfrm>
            <a:off x="4458962" y="5578804"/>
            <a:ext cx="1339685" cy="879000"/>
            <a:chOff x="5771394" y="5187861"/>
            <a:chExt cx="1973635" cy="1059684"/>
          </a:xfrm>
        </p:grpSpPr>
        <p:pic>
          <p:nvPicPr>
            <p:cNvPr id="40" name="Picture 39" descr="A drawing of a face&#10;&#10;Description automatically generated">
              <a:extLst>
                <a:ext uri="{FF2B5EF4-FFF2-40B4-BE49-F238E27FC236}">
                  <a16:creationId xmlns:a16="http://schemas.microsoft.com/office/drawing/2014/main" id="{8D84A880-61DB-423F-A860-EDF9AA8D4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19" y="5187861"/>
              <a:ext cx="867410" cy="86741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89CFFF-28C6-4167-A33E-03F469633FA8}"/>
                </a:ext>
              </a:extLst>
            </p:cNvPr>
            <p:cNvSpPr txBox="1"/>
            <p:nvPr/>
          </p:nvSpPr>
          <p:spPr>
            <a:xfrm>
              <a:off x="5771394" y="5324215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9517556-3C4F-4551-877E-52A5BB5C6A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123" y="5789506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795860"/>
            <a:ext cx="11861070" cy="830998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tx1"/>
                </a:solidFill>
              </a:rPr>
              <a:t>Why Don’t you have a </a:t>
            </a:r>
            <a:br>
              <a:rPr lang="en-CA" sz="4400" b="1" dirty="0">
                <a:solidFill>
                  <a:schemeClr val="tx1"/>
                </a:solidFill>
              </a:rPr>
            </a:br>
            <a:r>
              <a:rPr lang="en-CA" sz="4400" b="1" dirty="0">
                <a:solidFill>
                  <a:schemeClr val="tx1"/>
                </a:solidFill>
              </a:rPr>
              <a:t>Big Deal Cadence? </a:t>
            </a:r>
            <a:br>
              <a:rPr lang="en-CA" sz="4400" b="1" dirty="0">
                <a:solidFill>
                  <a:schemeClr val="tx1"/>
                </a:solidFill>
              </a:rPr>
            </a:br>
            <a:r>
              <a:rPr lang="en-CA" sz="2000" b="1" dirty="0">
                <a:solidFill>
                  <a:schemeClr val="bg1"/>
                </a:solidFill>
              </a:rPr>
              <a:t>.</a:t>
            </a:r>
            <a:br>
              <a:rPr lang="en-CA" sz="4400" b="1" dirty="0">
                <a:solidFill>
                  <a:schemeClr val="tx1"/>
                </a:solidFill>
              </a:rPr>
            </a:br>
            <a:r>
              <a:rPr lang="en-CA" sz="2800" b="1" dirty="0">
                <a:solidFill>
                  <a:schemeClr val="bg1"/>
                </a:solidFill>
              </a:rPr>
              <a:t>.</a:t>
            </a:r>
            <a:br>
              <a:rPr lang="en-CA" sz="2800" b="1" dirty="0">
                <a:solidFill>
                  <a:schemeClr val="bg1"/>
                </a:solidFill>
              </a:rPr>
            </a:br>
            <a:r>
              <a:rPr lang="en-CA" sz="3600" b="1" dirty="0">
                <a:solidFill>
                  <a:schemeClr val="tx1"/>
                </a:solidFill>
              </a:rPr>
              <a:t>No Discipline</a:t>
            </a:r>
          </a:p>
          <a:p>
            <a:pPr algn="ctr"/>
            <a:r>
              <a:rPr lang="en-CA" sz="3600" b="1" dirty="0">
                <a:solidFill>
                  <a:schemeClr val="tx1"/>
                </a:solidFill>
              </a:rPr>
              <a:t>No Structured Process or Methodology</a:t>
            </a:r>
          </a:p>
          <a:p>
            <a:pPr algn="ctr"/>
            <a:r>
              <a:rPr lang="en-CA" sz="3600" b="1" dirty="0">
                <a:solidFill>
                  <a:schemeClr val="tx1"/>
                </a:solidFill>
              </a:rPr>
              <a:t>Prefer Re-Active Rep Discussions</a:t>
            </a:r>
          </a:p>
          <a:p>
            <a:pPr algn="ctr"/>
            <a:r>
              <a:rPr lang="en-CA" sz="3600" b="1" dirty="0">
                <a:solidFill>
                  <a:srgbClr val="FF0000"/>
                </a:solidFill>
              </a:rPr>
              <a:t>Depend on Instinct and Experience</a:t>
            </a:r>
          </a:p>
          <a:p>
            <a:pPr algn="ctr"/>
            <a:r>
              <a:rPr lang="en-CA" sz="3600" b="1" dirty="0">
                <a:solidFill>
                  <a:srgbClr val="FF0000"/>
                </a:solidFill>
              </a:rPr>
              <a:t>No Time</a:t>
            </a: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9333C889-6C18-4BBC-8953-A07871A6C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1244E32-02C2-4ED1-9741-D10C6B42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5438" y="2115812"/>
            <a:ext cx="11861070" cy="830998"/>
          </a:xfrm>
        </p:spPr>
        <p:txBody>
          <a:bodyPr/>
          <a:lstStyle/>
          <a:p>
            <a:pPr marL="0" indent="0" algn="ctr">
              <a:buNone/>
            </a:pPr>
            <a:r>
              <a:rPr lang="en-CA" sz="3600" b="1" dirty="0">
                <a:solidFill>
                  <a:schemeClr val="tx1"/>
                </a:solidFill>
              </a:rPr>
              <a:t>What could be more important than spending</a:t>
            </a:r>
            <a:br>
              <a:rPr lang="en-CA" sz="3600" b="1" dirty="0">
                <a:solidFill>
                  <a:schemeClr val="tx1"/>
                </a:solidFill>
              </a:rPr>
            </a:br>
            <a:r>
              <a:rPr lang="en-CA" sz="1800" b="1" dirty="0">
                <a:solidFill>
                  <a:schemeClr val="bg1"/>
                </a:solidFill>
              </a:rPr>
              <a:t>.</a:t>
            </a:r>
            <a:br>
              <a:rPr lang="en-CA" sz="3600" b="1" dirty="0">
                <a:solidFill>
                  <a:schemeClr val="tx1"/>
                </a:solidFill>
              </a:rPr>
            </a:br>
            <a:r>
              <a:rPr lang="en-CA" sz="3600" b="1" dirty="0">
                <a:solidFill>
                  <a:schemeClr val="tx1"/>
                </a:solidFill>
              </a:rPr>
              <a:t>15% of your Time</a:t>
            </a:r>
            <a:br>
              <a:rPr lang="en-CA" sz="3600" b="1" dirty="0">
                <a:solidFill>
                  <a:schemeClr val="tx1"/>
                </a:solidFill>
              </a:rPr>
            </a:br>
            <a:r>
              <a:rPr lang="en-CA" sz="1800" b="1" dirty="0">
                <a:solidFill>
                  <a:schemeClr val="bg1"/>
                </a:solidFill>
              </a:rPr>
              <a:t>.</a:t>
            </a:r>
            <a:br>
              <a:rPr lang="en-CA" sz="3600" b="1" dirty="0">
                <a:solidFill>
                  <a:schemeClr val="tx1"/>
                </a:solidFill>
              </a:rPr>
            </a:br>
            <a:r>
              <a:rPr lang="en-CA" sz="3600" b="1" dirty="0">
                <a:solidFill>
                  <a:schemeClr val="tx1"/>
                </a:solidFill>
              </a:rPr>
              <a:t>Focused on the Deals that Drive your Business?</a:t>
            </a: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9333C889-6C18-4BBC-8953-A07871A6C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8F4EC6B-5695-4784-85AB-678CFE02B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1F0B199E-902E-44FC-B854-47D13FD48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8962C-7A99-4BB5-8F65-E66396527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26" y="5778358"/>
            <a:ext cx="1584074" cy="38437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AF5791D-8208-4889-93D2-24DFAE983452}"/>
              </a:ext>
            </a:extLst>
          </p:cNvPr>
          <p:cNvGrpSpPr/>
          <p:nvPr/>
        </p:nvGrpSpPr>
        <p:grpSpPr>
          <a:xfrm>
            <a:off x="271670" y="1133510"/>
            <a:ext cx="11648660" cy="5021254"/>
            <a:chOff x="271670" y="1125121"/>
            <a:chExt cx="11648660" cy="502125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C6810C-56CC-4511-8441-905531CE6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670" y="1125121"/>
              <a:ext cx="11648660" cy="502125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B2F17D-16F9-4D53-8448-7DB736D14BEE}"/>
                </a:ext>
              </a:extLst>
            </p:cNvPr>
            <p:cNvSpPr/>
            <p:nvPr/>
          </p:nvSpPr>
          <p:spPr>
            <a:xfrm>
              <a:off x="8110330" y="5307952"/>
              <a:ext cx="3538330" cy="2421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E465494-1576-40B1-A7D3-4F9553CCF6EF}"/>
                </a:ext>
              </a:extLst>
            </p:cNvPr>
            <p:cNvCxnSpPr>
              <a:stCxn id="24" idx="0"/>
              <a:endCxn id="24" idx="2"/>
            </p:cNvCxnSpPr>
            <p:nvPr/>
          </p:nvCxnSpPr>
          <p:spPr>
            <a:xfrm>
              <a:off x="9879495" y="5307952"/>
              <a:ext cx="0" cy="242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02512E-2C4E-464C-8349-5B8114E8F2D7}"/>
                </a:ext>
              </a:extLst>
            </p:cNvPr>
            <p:cNvSpPr/>
            <p:nvPr/>
          </p:nvSpPr>
          <p:spPr bwMode="auto">
            <a:xfrm>
              <a:off x="6858000" y="5029200"/>
              <a:ext cx="770010" cy="39704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EEFF1C-8804-4225-BA49-E059938912A0}"/>
                </a:ext>
              </a:extLst>
            </p:cNvPr>
            <p:cNvSpPr/>
            <p:nvPr/>
          </p:nvSpPr>
          <p:spPr bwMode="auto">
            <a:xfrm>
              <a:off x="7291137" y="5698717"/>
              <a:ext cx="336873" cy="301094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44A2539-1FE9-4F9E-8CA0-F2410EA51D7D}"/>
              </a:ext>
            </a:extLst>
          </p:cNvPr>
          <p:cNvSpPr txBox="1"/>
          <p:nvPr/>
        </p:nvSpPr>
        <p:spPr>
          <a:xfrm>
            <a:off x="267597" y="224167"/>
            <a:ext cx="9073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Can you Spot the - BIG PROBLEM ?</a:t>
            </a:r>
          </a:p>
        </p:txBody>
      </p:sp>
      <p:pic>
        <p:nvPicPr>
          <p:cNvPr id="29" name="Picture 28" descr="A sign on a pole&#10;&#10;Description automatically generated">
            <a:extLst>
              <a:ext uri="{FF2B5EF4-FFF2-40B4-BE49-F238E27FC236}">
                <a16:creationId xmlns:a16="http://schemas.microsoft.com/office/drawing/2014/main" id="{55013DBA-C932-4788-956C-713915A19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05" y="224167"/>
            <a:ext cx="913980" cy="8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1F0B199E-902E-44FC-B854-47D13FD488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047DF5-FEEC-41D9-B9A2-5C7134E0274C}"/>
              </a:ext>
            </a:extLst>
          </p:cNvPr>
          <p:cNvSpPr txBox="1"/>
          <p:nvPr/>
        </p:nvSpPr>
        <p:spPr>
          <a:xfrm>
            <a:off x="452173" y="240140"/>
            <a:ext cx="10968290" cy="99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870" dirty="0"/>
              <a:t>THE BIG PROBLEM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C0E4EC-BB49-4C34-89A5-8EA7D22A65F9}"/>
              </a:ext>
            </a:extLst>
          </p:cNvPr>
          <p:cNvGrpSpPr/>
          <p:nvPr/>
        </p:nvGrpSpPr>
        <p:grpSpPr>
          <a:xfrm>
            <a:off x="452173" y="1752158"/>
            <a:ext cx="10968289" cy="707886"/>
            <a:chOff x="769520" y="1209675"/>
            <a:chExt cx="7905750" cy="304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C36604-0589-43FF-9CF5-EE4A6A0817E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9520" y="1209675"/>
              <a:ext cx="1905000" cy="304800"/>
            </a:xfrm>
            <a:prstGeom prst="rect">
              <a:avLst/>
            </a:prstGeom>
            <a:solidFill>
              <a:srgbClr val="006EB7"/>
            </a:solidFill>
            <a:ln>
              <a:solidFill>
                <a:srgbClr val="006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WON</a:t>
              </a:r>
              <a:endParaRPr lang="en-US" sz="14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EF7E4-DCCA-4D8A-BAA6-75BBF62BCFA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769770" y="1209675"/>
              <a:ext cx="1905000" cy="304800"/>
            </a:xfrm>
            <a:prstGeom prst="rect">
              <a:avLst/>
            </a:prstGeom>
            <a:solidFill>
              <a:srgbClr val="006EB7"/>
            </a:solidFill>
            <a:ln>
              <a:solidFill>
                <a:srgbClr val="006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LOST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5081B9-54F2-4C4A-B70E-C09088B30FC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70020" y="1209675"/>
              <a:ext cx="1905000" cy="304800"/>
            </a:xfrm>
            <a:prstGeom prst="rect">
              <a:avLst/>
            </a:prstGeom>
            <a:solidFill>
              <a:srgbClr val="006EB7"/>
            </a:solidFill>
            <a:ln>
              <a:solidFill>
                <a:srgbClr val="006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/>
                <a:t>DEFERRED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402B04-AE9F-468E-9645-78F1C6CC91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70270" y="1209675"/>
              <a:ext cx="1905000" cy="304800"/>
            </a:xfrm>
            <a:prstGeom prst="rect">
              <a:avLst/>
            </a:prstGeom>
            <a:solidFill>
              <a:srgbClr val="006EB7"/>
            </a:solidFill>
            <a:ln>
              <a:solidFill>
                <a:srgbClr val="006E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700" b="1" dirty="0"/>
                <a:t>NO DECISION</a:t>
              </a:r>
            </a:p>
          </p:txBody>
        </p:sp>
      </p:grpSp>
      <p:grpSp>
        <p:nvGrpSpPr>
          <p:cNvPr id="16" name="Group 15" descr="This is an Engage Doughtnut infographic.  Use CTRL+SHIFT+Y to access the data value in a dialog.">
            <a:extLst>
              <a:ext uri="{FF2B5EF4-FFF2-40B4-BE49-F238E27FC236}">
                <a16:creationId xmlns:a16="http://schemas.microsoft.com/office/drawing/2014/main" id="{B3F592A0-1494-45DE-BB17-4C8B3C16F88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42434" y="3073182"/>
            <a:ext cx="2552700" cy="2552700"/>
            <a:chOff x="0" y="0"/>
            <a:chExt cx="2552700" cy="25527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8CE7068-4113-4EB1-9ABD-F2F5BC4A3F4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2552700" cy="2552700"/>
            </a:xfrm>
            <a:prstGeom prst="ellipse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CA" sz="5400" dirty="0">
                  <a:solidFill>
                    <a:srgbClr val="006EB7"/>
                  </a:solidFill>
                </a:rPr>
                <a:t>24%</a:t>
              </a: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41F91B9D-A836-4911-94F1-70C5BF51990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91452" y="191452"/>
              <a:ext cx="2169796" cy="2169796"/>
            </a:xfrm>
            <a:prstGeom prst="blockArc">
              <a:avLst>
                <a:gd name="adj1" fmla="val 16200000"/>
                <a:gd name="adj2" fmla="val 21384000"/>
                <a:gd name="adj3" fmla="val 4975"/>
              </a:avLst>
            </a:prstGeom>
            <a:solidFill>
              <a:srgbClr val="006EB7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 descr="This is an Engage Doughtnut infographic.  Use CTRL+SHIFT+Y to access the data value in a dialog.">
            <a:extLst>
              <a:ext uri="{FF2B5EF4-FFF2-40B4-BE49-F238E27FC236}">
                <a16:creationId xmlns:a16="http://schemas.microsoft.com/office/drawing/2014/main" id="{A7F1B221-D3A8-4F9F-ADC8-7B4CCBE188F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286586" y="3073182"/>
            <a:ext cx="2552700" cy="2552700"/>
            <a:chOff x="0" y="0"/>
            <a:chExt cx="2552700" cy="25527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0B227F-22FB-428C-B543-DA09C23F062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2552700" cy="2552700"/>
            </a:xfrm>
            <a:prstGeom prst="ellipse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CA" sz="5400" dirty="0">
                  <a:solidFill>
                    <a:srgbClr val="006EB7"/>
                  </a:solidFill>
                </a:rPr>
                <a:t>7%</a:t>
              </a: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18BA31C8-4084-45FE-B9EA-48978F6FC8D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91452" y="191452"/>
              <a:ext cx="2169796" cy="2169796"/>
            </a:xfrm>
            <a:prstGeom prst="blockArc">
              <a:avLst>
                <a:gd name="adj1" fmla="val 16200000"/>
                <a:gd name="adj2" fmla="val 17712000"/>
                <a:gd name="adj3" fmla="val 4975"/>
              </a:avLst>
            </a:prstGeom>
            <a:solidFill>
              <a:srgbClr val="006EB7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 descr="This is an Engage Doughtnut infographic.  Use CTRL+SHIFT+Y to access the data value in a dialog.">
            <a:extLst>
              <a:ext uri="{FF2B5EF4-FFF2-40B4-BE49-F238E27FC236}">
                <a16:creationId xmlns:a16="http://schemas.microsoft.com/office/drawing/2014/main" id="{B276FB91-C269-4D93-A03C-4C52D160A40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074839" y="3073182"/>
            <a:ext cx="2552700" cy="2552700"/>
            <a:chOff x="0" y="0"/>
            <a:chExt cx="2552700" cy="25527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B8B23A0-CDBA-416A-9F3D-59F0BC4CD15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2552700" cy="2552700"/>
            </a:xfrm>
            <a:prstGeom prst="ellipse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CA" sz="5400" dirty="0">
                  <a:solidFill>
                    <a:srgbClr val="006EB7"/>
                  </a:solidFill>
                </a:rPr>
                <a:t>44%</a:t>
              </a:r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3375A64F-E66A-4EAE-8EF3-4AF4A4E52A3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1452" y="191452"/>
              <a:ext cx="2169796" cy="2169796"/>
            </a:xfrm>
            <a:prstGeom prst="blockArc">
              <a:avLst>
                <a:gd name="adj1" fmla="val 16200000"/>
                <a:gd name="adj2" fmla="val 4104000"/>
                <a:gd name="adj3" fmla="val 4975"/>
              </a:avLst>
            </a:prstGeom>
            <a:solidFill>
              <a:srgbClr val="006EB7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 descr="This is an Engage Doughtnut infographic.  Use CTRL+SHIFT+Y to access the data value in a dialog.">
            <a:extLst>
              <a:ext uri="{FF2B5EF4-FFF2-40B4-BE49-F238E27FC236}">
                <a16:creationId xmlns:a16="http://schemas.microsoft.com/office/drawing/2014/main" id="{AA2D74F2-2AB6-4102-A8B8-E8A5A6F44F7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818991" y="3059308"/>
            <a:ext cx="2552700" cy="2552700"/>
            <a:chOff x="0" y="0"/>
            <a:chExt cx="2552700" cy="25527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DE03E9-E8CB-4A21-88AB-93F6840B7EB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2552700" cy="2552700"/>
            </a:xfrm>
            <a:prstGeom prst="ellipse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CA" sz="5400" dirty="0">
                  <a:solidFill>
                    <a:srgbClr val="006EB7"/>
                  </a:solidFill>
                </a:rPr>
                <a:t>25%</a:t>
              </a: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5BC6525E-32D8-45A0-B0EF-29A999A6F90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91452" y="191452"/>
              <a:ext cx="2169796" cy="2169796"/>
            </a:xfrm>
            <a:prstGeom prst="blockArc">
              <a:avLst>
                <a:gd name="adj1" fmla="val 16200000"/>
                <a:gd name="adj2" fmla="val 0"/>
                <a:gd name="adj3" fmla="val 4975"/>
              </a:avLst>
            </a:prstGeom>
            <a:solidFill>
              <a:srgbClr val="006EB7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 descr="A sign on a pole&#10;&#10;Description automatically generated">
            <a:extLst>
              <a:ext uri="{FF2B5EF4-FFF2-40B4-BE49-F238E27FC236}">
                <a16:creationId xmlns:a16="http://schemas.microsoft.com/office/drawing/2014/main" id="{28B8B8F9-E5F4-419E-B360-3CEE4D279D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85" y="112615"/>
            <a:ext cx="1449436" cy="129543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319EF04-C373-4683-8E64-A35649C1B97A}"/>
              </a:ext>
            </a:extLst>
          </p:cNvPr>
          <p:cNvSpPr/>
          <p:nvPr/>
        </p:nvSpPr>
        <p:spPr>
          <a:xfrm>
            <a:off x="5936318" y="1535572"/>
            <a:ext cx="5623136" cy="45284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CBC67-14D3-4905-BACB-5ED5BD55CF81}"/>
              </a:ext>
            </a:extLst>
          </p:cNvPr>
          <p:cNvSpPr txBox="1"/>
          <p:nvPr/>
        </p:nvSpPr>
        <p:spPr>
          <a:xfrm>
            <a:off x="733886" y="5931896"/>
            <a:ext cx="4834978" cy="461665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CA" sz="2400" b="1" dirty="0">
                <a:solidFill>
                  <a:srgbClr val="FF0000"/>
                </a:solidFill>
              </a:rPr>
              <a:t>Is NO DECISION really a loss?</a:t>
            </a:r>
          </a:p>
        </p:txBody>
      </p:sp>
    </p:spTree>
    <p:extLst>
      <p:ext uri="{BB962C8B-B14F-4D97-AF65-F5344CB8AC3E}">
        <p14:creationId xmlns:p14="http://schemas.microsoft.com/office/powerpoint/2010/main" val="214662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5052" y="1703201"/>
            <a:ext cx="11265564" cy="279259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/>
              <a:t>What Impact Would Winning just </a:t>
            </a:r>
            <a:r>
              <a:rPr lang="en-CA" b="1" u="sng" dirty="0"/>
              <a:t>One</a:t>
            </a:r>
            <a:r>
              <a:rPr lang="en-CA" dirty="0"/>
              <a:t> Additional Big Deal</a:t>
            </a:r>
            <a:br>
              <a:rPr lang="en-CA" dirty="0"/>
            </a:br>
            <a:br>
              <a:rPr lang="en-CA" dirty="0"/>
            </a:br>
            <a:r>
              <a:rPr lang="en-CA" b="1" dirty="0">
                <a:solidFill>
                  <a:schemeClr val="accent5"/>
                </a:solidFill>
              </a:rPr>
              <a:t>“Per Rep, Each Quarter” </a:t>
            </a:r>
            <a:br>
              <a:rPr lang="en-CA" dirty="0"/>
            </a:br>
            <a:br>
              <a:rPr lang="en-CA" dirty="0"/>
            </a:br>
            <a:r>
              <a:rPr lang="en-CA" dirty="0"/>
              <a:t>have on your Sales Results, Forecast Accuracy and Income?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Big Opportunity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4C923E0-8F65-4372-A280-46151AC2F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1DBF38-BA9C-4B52-AAB3-E1957962B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2" y="4772384"/>
            <a:ext cx="1390345" cy="139034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C2DAAA5-0C8E-410B-90C3-142F2BE53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BBC39DB-42F1-4D70-8D53-09DF2DE52E06}"/>
              </a:ext>
            </a:extLst>
          </p:cNvPr>
          <p:cNvSpPr txBox="1"/>
          <p:nvPr/>
        </p:nvSpPr>
        <p:spPr>
          <a:xfrm>
            <a:off x="509335" y="333150"/>
            <a:ext cx="1096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Do the Math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579DE4-97F9-4065-9AF1-80BA3D8A6FB1}"/>
              </a:ext>
            </a:extLst>
          </p:cNvPr>
          <p:cNvSpPr txBox="1"/>
          <p:nvPr/>
        </p:nvSpPr>
        <p:spPr>
          <a:xfrm>
            <a:off x="116958" y="1105287"/>
            <a:ext cx="1207504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288"/>
            <a:endParaRPr lang="en-CA" sz="1200" b="1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3000" dirty="0"/>
              <a:t>Are your Reps consistently Winning 3 out of 10 Big Deals?</a:t>
            </a:r>
          </a:p>
          <a:p>
            <a:pPr marL="442912" lvl="1"/>
            <a:endParaRPr lang="en-CA" sz="30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3200" dirty="0"/>
              <a:t>Win 4 out of 7 Big Deals …………. </a:t>
            </a:r>
            <a:r>
              <a:rPr lang="en-CA" sz="3200" u="sng" dirty="0"/>
              <a:t>Consistently</a:t>
            </a:r>
          </a:p>
          <a:p>
            <a:pPr marL="442912" lvl="1"/>
            <a:endParaRPr lang="en-CA" sz="32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3600" dirty="0"/>
              <a:t> Your Batting Average just Doubled to 570%</a:t>
            </a:r>
            <a:endParaRPr lang="en-CA" sz="32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3000" b="1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1100" b="1" dirty="0"/>
          </a:p>
        </p:txBody>
      </p:sp>
      <p:pic>
        <p:nvPicPr>
          <p:cNvPr id="4" name="Picture 3" descr="A baseball player swinging a bat at a ball&#10;&#10;Description automatically generated">
            <a:extLst>
              <a:ext uri="{FF2B5EF4-FFF2-40B4-BE49-F238E27FC236}">
                <a16:creationId xmlns:a16="http://schemas.microsoft.com/office/drawing/2014/main" id="{8B4DED6D-A9BE-4FB6-87F1-34B485D33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86" y="4163233"/>
            <a:ext cx="1381109" cy="2075330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EAC388E2-3CB8-4B6C-A426-856A2CC7E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FA130BE-F4E8-44BF-AD55-D5461BB38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BBC39DB-42F1-4D70-8D53-09DF2DE52E06}"/>
              </a:ext>
            </a:extLst>
          </p:cNvPr>
          <p:cNvSpPr txBox="1"/>
          <p:nvPr/>
        </p:nvSpPr>
        <p:spPr>
          <a:xfrm>
            <a:off x="509335" y="333150"/>
            <a:ext cx="1096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u="sng" dirty="0"/>
              <a:t>How</a:t>
            </a:r>
            <a:r>
              <a:rPr lang="en-CA" sz="4000" dirty="0"/>
              <a:t> to Win ONE Additional Big Deal!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579DE4-97F9-4065-9AF1-80BA3D8A6FB1}"/>
              </a:ext>
            </a:extLst>
          </p:cNvPr>
          <p:cNvSpPr txBox="1"/>
          <p:nvPr/>
        </p:nvSpPr>
        <p:spPr>
          <a:xfrm>
            <a:off x="88383" y="1190505"/>
            <a:ext cx="1207504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288"/>
            <a:endParaRPr lang="en-CA" sz="1200" b="1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2900" dirty="0"/>
              <a:t>Stop Spending Time on Low Probability Deals.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29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2900" dirty="0"/>
              <a:t>Instead….. Spend that Time Building Additional Pipeline.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29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2900" dirty="0"/>
              <a:t>Use the </a:t>
            </a:r>
            <a:r>
              <a:rPr lang="en-CA" sz="2900" b="1" dirty="0"/>
              <a:t>Rapid Assessment Tool </a:t>
            </a:r>
            <a:r>
              <a:rPr lang="en-CA" sz="2900" dirty="0"/>
              <a:t>to Ruthlessly Qualify and Only Spend Time on Big Deals you Can Win.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29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2900" dirty="0"/>
              <a:t>Use the </a:t>
            </a:r>
            <a:r>
              <a:rPr lang="en-CA" sz="2900" b="1" dirty="0"/>
              <a:t>Big Rock Review – Deep Dive </a:t>
            </a:r>
            <a:r>
              <a:rPr lang="en-CA" sz="2900" dirty="0"/>
              <a:t>to Focus Energy, Cover all the Bases and Run Better Sales Campaigns</a:t>
            </a:r>
            <a:r>
              <a:rPr lang="en-CA" sz="3000" dirty="0"/>
              <a:t>.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3000" b="1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1100" b="1" dirty="0"/>
          </a:p>
        </p:txBody>
      </p:sp>
      <p:pic>
        <p:nvPicPr>
          <p:cNvPr id="3" name="Picture 2" descr="A picture containing drawing, plate, light&#10;&#10;Description automatically generated">
            <a:extLst>
              <a:ext uri="{FF2B5EF4-FFF2-40B4-BE49-F238E27FC236}">
                <a16:creationId xmlns:a16="http://schemas.microsoft.com/office/drawing/2014/main" id="{4344C1FF-BCBE-4CF2-8E4B-160CC2403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40" y="5663731"/>
            <a:ext cx="861119" cy="861119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C4334775-BFAD-4EE1-A307-E6497DBD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096EEF7-31A4-4C12-9493-6B1C1CE39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5438" y="323860"/>
            <a:ext cx="11861070" cy="830998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tx1"/>
                </a:solidFill>
              </a:rPr>
              <a:t>The Problem is the </a:t>
            </a:r>
            <a:br>
              <a:rPr lang="en-CA" sz="4400" b="1" dirty="0">
                <a:solidFill>
                  <a:schemeClr val="tx1"/>
                </a:solidFill>
              </a:rPr>
            </a:br>
            <a:r>
              <a:rPr lang="en-CA" sz="4400" b="1" dirty="0">
                <a:solidFill>
                  <a:schemeClr val="tx1"/>
                </a:solidFill>
              </a:rPr>
              <a:t>Funnel </a:t>
            </a:r>
            <a:r>
              <a:rPr lang="en-CA" sz="2800" dirty="0">
                <a:solidFill>
                  <a:schemeClr val="tx1"/>
                </a:solidFill>
              </a:rPr>
              <a:t>(poor quality)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tx1"/>
                </a:solidFill>
              </a:rPr>
              <a:t>Not the Forecast!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CA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CA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CA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dirty="0">
                <a:solidFill>
                  <a:schemeClr val="tx1"/>
                </a:solidFill>
              </a:rPr>
              <a:t>Ruthlessly qualify and only spend time and resources</a:t>
            </a:r>
          </a:p>
          <a:p>
            <a:pPr marL="0" indent="0" algn="ctr">
              <a:buNone/>
            </a:pPr>
            <a:r>
              <a:rPr lang="en-CA" dirty="0">
                <a:solidFill>
                  <a:schemeClr val="tx1"/>
                </a:solidFill>
              </a:rPr>
              <a:t>on deals you can WIN!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9333C889-6C18-4BBC-8953-A07871A6C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EA685CD-77A1-4019-9883-4A81E04A2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62" y="2970389"/>
            <a:ext cx="1298222" cy="1298222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4500CE-2B9F-4718-BF11-BB1256735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4346" y="1402090"/>
            <a:ext cx="11826241" cy="441687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4000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At the Beginning of each Quarter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Identify the Top 10 Deals, In and Out Quarter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Schedule Rapid Assessments for all deals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Schedule Big Rock Review for Must Win sales campaigns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Keep Score during the Quarter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>
                <a:solidFill>
                  <a:schemeClr val="tx1"/>
                </a:solidFill>
              </a:rPr>
              <a:t> Rinse and Repeat to WIN more Big Deals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 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48" y="234946"/>
            <a:ext cx="9229303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Develop a Big Deal Cadence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C12D36B-619A-4D48-817E-3E328357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0" y="138999"/>
            <a:ext cx="869003" cy="86900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8493D68-CF36-4CAB-962C-B7200D7BF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08" y="191894"/>
            <a:ext cx="6377148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Keep Score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FCD374-D600-4630-9836-655BD7E9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50" y="1131411"/>
            <a:ext cx="7429673" cy="533748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E1ECEE3-5CE1-4527-BB87-43850FA2F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5" y="95947"/>
            <a:ext cx="869003" cy="86900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0E2D019-2528-4CFF-A0C0-53F6027D8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4238" y="548919"/>
            <a:ext cx="11151917" cy="830997"/>
          </a:xfrm>
        </p:spPr>
        <p:txBody>
          <a:bodyPr/>
          <a:lstStyle/>
          <a:p>
            <a:pPr algn="ctr"/>
            <a:r>
              <a:rPr lang="en-CA" sz="5400" b="1" dirty="0">
                <a:solidFill>
                  <a:schemeClr val="accent5"/>
                </a:solidFill>
              </a:rPr>
              <a:t>Type in Chat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FF792F3-C872-41F2-8EB4-A3B64D36E795}"/>
              </a:ext>
            </a:extLst>
          </p:cNvPr>
          <p:cNvSpPr txBox="1">
            <a:spLocks/>
          </p:cNvSpPr>
          <p:nvPr/>
        </p:nvSpPr>
        <p:spPr>
          <a:xfrm>
            <a:off x="2975343" y="1805210"/>
            <a:ext cx="6703678" cy="4308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7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867" b="0" kern="1200" cap="none" spc="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CA" sz="4000" b="1" dirty="0">
                <a:solidFill>
                  <a:schemeClr val="accent5"/>
                </a:solidFill>
              </a:rPr>
              <a:t>Are You a</a:t>
            </a:r>
            <a:br>
              <a:rPr lang="en-CA" sz="4000" b="1" dirty="0">
                <a:solidFill>
                  <a:schemeClr val="accent5"/>
                </a:solidFill>
              </a:rPr>
            </a:br>
            <a:endParaRPr lang="en-CA" sz="4000" b="1" dirty="0">
              <a:solidFill>
                <a:schemeClr val="accent5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1</a:t>
            </a:r>
            <a:r>
              <a:rPr lang="en-CA" sz="4000" b="1" baseline="30000" dirty="0">
                <a:solidFill>
                  <a:schemeClr val="accent5"/>
                </a:solidFill>
              </a:rPr>
              <a:t>st</a:t>
            </a:r>
            <a:r>
              <a:rPr lang="en-CA" sz="4000" b="1" dirty="0">
                <a:solidFill>
                  <a:schemeClr val="accent5"/>
                </a:solidFill>
              </a:rPr>
              <a:t> Line - Sales Leader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2</a:t>
            </a:r>
            <a:r>
              <a:rPr lang="en-CA" sz="4000" b="1" baseline="30000" dirty="0">
                <a:solidFill>
                  <a:schemeClr val="accent5"/>
                </a:solidFill>
              </a:rPr>
              <a:t>nd</a:t>
            </a:r>
            <a:r>
              <a:rPr lang="en-CA" sz="4000" b="1" dirty="0">
                <a:solidFill>
                  <a:schemeClr val="accent5"/>
                </a:solidFill>
              </a:rPr>
              <a:t> Line - Sales Leader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VP, GM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Rep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CA" sz="4000" b="1" dirty="0">
                <a:solidFill>
                  <a:schemeClr val="accent5"/>
                </a:solidFill>
              </a:rPr>
              <a:t>Other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5FD650-283C-4F69-BC99-F2B7EF0B4450}"/>
              </a:ext>
            </a:extLst>
          </p:cNvPr>
          <p:cNvGrpSpPr/>
          <p:nvPr/>
        </p:nvGrpSpPr>
        <p:grpSpPr>
          <a:xfrm>
            <a:off x="7687574" y="244211"/>
            <a:ext cx="2363542" cy="1278014"/>
            <a:chOff x="5771394" y="5187861"/>
            <a:chExt cx="1973635" cy="1059684"/>
          </a:xfrm>
        </p:grpSpPr>
        <p:pic>
          <p:nvPicPr>
            <p:cNvPr id="6" name="Picture 5" descr="A drawing of a face&#10;&#10;Description automatically generated">
              <a:extLst>
                <a:ext uri="{FF2B5EF4-FFF2-40B4-BE49-F238E27FC236}">
                  <a16:creationId xmlns:a16="http://schemas.microsoft.com/office/drawing/2014/main" id="{9894C85F-2278-4A96-92B4-EDB02A6AE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7619" y="5187861"/>
              <a:ext cx="867410" cy="8674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1BC96C-5576-4761-BA94-DEF099D80A63}"/>
                </a:ext>
              </a:extLst>
            </p:cNvPr>
            <p:cNvSpPr txBox="1"/>
            <p:nvPr/>
          </p:nvSpPr>
          <p:spPr>
            <a:xfrm>
              <a:off x="5771394" y="5324215"/>
              <a:ext cx="1093569" cy="923330"/>
            </a:xfrm>
            <a:prstGeom prst="rect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CA" sz="5400" b="1" dirty="0"/>
                <a:t>….</a:t>
              </a:r>
            </a:p>
          </p:txBody>
        </p:sp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C1F72CE-54A9-410B-810E-8CE5695E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449" y="1992243"/>
            <a:ext cx="11152716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Can you Name the Top 10 Steps and Stakeholders in a Complex Sales Campaign?</a:t>
            </a: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#2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E839293-D1D1-4DC4-B834-B1B2A83E4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4E3D543-903F-4639-AA07-AC0EB2057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F47D8540-D656-4081-BF8B-EEEFB8067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202A8-4650-453F-A220-D7AAAB21D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2" y="238125"/>
            <a:ext cx="9553575" cy="638175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3465E12-1299-4D49-B209-F5C6ECEAB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itle"/>
          <p:cNvSpPr txBox="1">
            <a:spLocks noGrp="1"/>
          </p:cNvSpPr>
          <p:nvPr>
            <p:ph type="title"/>
          </p:nvPr>
        </p:nvSpPr>
        <p:spPr>
          <a:xfrm>
            <a:off x="172278" y="156848"/>
            <a:ext cx="11900452" cy="9028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CA" sz="3733" dirty="0">
                <a:solidFill>
                  <a:schemeClr val="tx1"/>
                </a:solidFill>
              </a:rPr>
              <a:t>Six-Figure Sales Campaigns include both</a:t>
            </a:r>
            <a:br>
              <a:rPr lang="en-CA" sz="3733" dirty="0">
                <a:solidFill>
                  <a:schemeClr val="tx1"/>
                </a:solidFill>
              </a:rPr>
            </a:br>
            <a:r>
              <a:rPr lang="en-CA" sz="3733" dirty="0">
                <a:solidFill>
                  <a:schemeClr val="tx1"/>
                </a:solidFill>
              </a:rPr>
              <a:t>Technical and ….</a:t>
            </a:r>
            <a:endParaRPr sz="3733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331A6-24F2-40F6-8C7D-29519FE5E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7" y="1416931"/>
            <a:ext cx="9967407" cy="499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C07D7-7F62-474C-B0B0-46DB3940D9D8}"/>
              </a:ext>
            </a:extLst>
          </p:cNvPr>
          <p:cNvSpPr/>
          <p:nvPr/>
        </p:nvSpPr>
        <p:spPr>
          <a:xfrm>
            <a:off x="4223465" y="1439398"/>
            <a:ext cx="6380219" cy="4949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D6E0EAC6-0F11-425F-8A65-B01773054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463220-911C-4F2C-98CA-F9A6B9D03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itle"/>
          <p:cNvSpPr txBox="1">
            <a:spLocks noGrp="1"/>
          </p:cNvSpPr>
          <p:nvPr>
            <p:ph type="title"/>
          </p:nvPr>
        </p:nvSpPr>
        <p:spPr>
          <a:xfrm>
            <a:off x="520040" y="156848"/>
            <a:ext cx="11151920" cy="9028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CA" sz="3733" dirty="0">
                <a:solidFill>
                  <a:schemeClr val="bg1">
                    <a:lumMod val="75000"/>
                  </a:schemeClr>
                </a:solidFill>
              </a:rPr>
              <a:t>Six-Figure Sales Campaigns include both</a:t>
            </a:r>
            <a:br>
              <a:rPr lang="en-CA" sz="3733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sz="3733" dirty="0">
                <a:solidFill>
                  <a:schemeClr val="bg1">
                    <a:lumMod val="75000"/>
                  </a:schemeClr>
                </a:solidFill>
              </a:rPr>
              <a:t>Technical </a:t>
            </a:r>
            <a:r>
              <a:rPr lang="en-CA" sz="3733" dirty="0">
                <a:solidFill>
                  <a:schemeClr val="tx1"/>
                </a:solidFill>
              </a:rPr>
              <a:t>and </a:t>
            </a:r>
            <a:r>
              <a:rPr lang="en-CA" sz="3733" b="1" dirty="0">
                <a:solidFill>
                  <a:schemeClr val="tx1"/>
                </a:solidFill>
              </a:rPr>
              <a:t>Economic/Political Campaigns</a:t>
            </a:r>
            <a:endParaRPr sz="3733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331A6-24F2-40F6-8C7D-29519FE5E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7" y="1416931"/>
            <a:ext cx="10854865" cy="4994886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EAEDCAF8-89B9-44A2-BACF-C5EE798D3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" descr="Image"/>
          <p:cNvPicPr>
            <a:picLocks noChangeAspect="1"/>
          </p:cNvPicPr>
          <p:nvPr/>
        </p:nvPicPr>
        <p:blipFill>
          <a:blip r:embed="rId3"/>
          <a:srcRect b="6387"/>
          <a:stretch>
            <a:fillRect/>
          </a:stretch>
        </p:blipFill>
        <p:spPr>
          <a:xfrm>
            <a:off x="4106562" y="1131411"/>
            <a:ext cx="3715740" cy="5418711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Implications of Our Changing Business"/>
          <p:cNvSpPr txBox="1">
            <a:spLocks noGrp="1"/>
          </p:cNvSpPr>
          <p:nvPr>
            <p:ph type="title"/>
          </p:nvPr>
        </p:nvSpPr>
        <p:spPr>
          <a:xfrm>
            <a:off x="838200" y="24881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603706">
              <a:defRPr sz="3872"/>
            </a:lvl1pPr>
          </a:lstStyle>
          <a:p>
            <a:r>
              <a:rPr lang="en-CA" dirty="0">
                <a:solidFill>
                  <a:schemeClr val="tx1"/>
                </a:solidFill>
              </a:rPr>
              <a:t>The Number of Stakeholders increases Deal Complexity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D4B06C-1BAB-408C-965C-4A24534EA901}"/>
              </a:ext>
            </a:extLst>
          </p:cNvPr>
          <p:cNvSpPr/>
          <p:nvPr/>
        </p:nvSpPr>
        <p:spPr>
          <a:xfrm>
            <a:off x="3984771" y="1023457"/>
            <a:ext cx="4085438" cy="1619075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7B29B584-3749-432B-9583-9FAA04BBB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9AA326D-B036-4D0A-B329-3646253F1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2249" y="988456"/>
            <a:ext cx="11152716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Big Deal Roadmap helps ensure you </a:t>
            </a:r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 Miss 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</a:t>
            </a:r>
            <a:r>
              <a:rPr lang="en-CA" sz="4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CA" sz="4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your Complex Sales Campaigns</a:t>
            </a: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BABD3C95-954D-490D-8F0B-B53DB2C4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726" y="61227"/>
            <a:ext cx="711782" cy="92531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B3F059F-0848-4C51-896B-CD03932B2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759" y="5114700"/>
            <a:ext cx="11826241" cy="86900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chemeClr val="tx1"/>
                </a:solidFill>
                <a:hlinkClick r:id="rId2"/>
              </a:rPr>
              <a:t>http://www.salesleadersonly.com/salesclass</a:t>
            </a:r>
            <a:endParaRPr lang="en-CA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chemeClr val="tx1"/>
                </a:solidFill>
              </a:rPr>
              <a:t>Find it in the Handout Section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 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06" y="232136"/>
            <a:ext cx="9229303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Download Big Deal Roadmap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C12D36B-619A-4D48-817E-3E328357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9" y="40241"/>
            <a:ext cx="869003" cy="869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D988E8-F7D8-43E4-944F-B42263F3A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7" y="1396728"/>
            <a:ext cx="5257045" cy="351168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CEA4074-7041-4685-B39C-7820718D4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4512B2-1D6A-47A2-A6B5-0CA6B27C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06" y="1852107"/>
            <a:ext cx="1672553" cy="217432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99AC1EE-C5CD-449F-A95E-954502FA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B2B1AB-9003-4C14-BE1B-68BF5026FFA1}"/>
              </a:ext>
            </a:extLst>
          </p:cNvPr>
          <p:cNvSpPr txBox="1"/>
          <p:nvPr/>
        </p:nvSpPr>
        <p:spPr>
          <a:xfrm>
            <a:off x="2888782" y="8544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b="1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25536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5438" y="1472095"/>
            <a:ext cx="11861070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Do you have a Process to </a:t>
            </a:r>
            <a:r>
              <a:rPr lang="en-CA" sz="4400" b="1" u="sng" dirty="0">
                <a:solidFill>
                  <a:schemeClr val="accent5"/>
                </a:solidFill>
              </a:rPr>
              <a:t>ASSESS</a:t>
            </a:r>
            <a:r>
              <a:rPr lang="en-CA" sz="4400" b="1" dirty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the Quality of your 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Top 10 Sales Campaigns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3600" b="1" dirty="0">
                <a:solidFill>
                  <a:schemeClr val="accent5"/>
                </a:solidFill>
              </a:rPr>
              <a:t>early in the Forecast Process? </a:t>
            </a: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(In and Out Quarter)</a:t>
            </a:r>
          </a:p>
          <a:p>
            <a:pPr marL="0" indent="0" algn="ctr">
              <a:buNone/>
            </a:pPr>
            <a:endParaRPr lang="en-CA" sz="2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CA" sz="4400" dirty="0"/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817A3-5DC4-4E5C-AE29-7FAD9BBD797E}"/>
              </a:ext>
            </a:extLst>
          </p:cNvPr>
          <p:cNvSpPr/>
          <p:nvPr/>
        </p:nvSpPr>
        <p:spPr>
          <a:xfrm>
            <a:off x="482392" y="225491"/>
            <a:ext cx="4315605" cy="995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5870" dirty="0"/>
              <a:t>Question #3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798591-F577-440F-9A4E-4D9CE9700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172006"/>
            <a:ext cx="605589" cy="787266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2EB7058-36FB-4675-9900-48C79277C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642" y="850672"/>
            <a:ext cx="11152716" cy="1956905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dirty="0"/>
              <a:t>There are a lot of moving parts in a </a:t>
            </a:r>
            <a:br>
              <a:rPr lang="en-CA" sz="4400" dirty="0"/>
            </a:br>
            <a:r>
              <a:rPr lang="en-CA" sz="4400" dirty="0"/>
              <a:t>Complex Sales Campaign</a:t>
            </a:r>
            <a:br>
              <a:rPr lang="en-CA" sz="4000" dirty="0"/>
            </a:br>
            <a:br>
              <a:rPr lang="en-CA" sz="4000" dirty="0"/>
            </a:br>
            <a:r>
              <a:rPr lang="en-CA" sz="4800" b="1" dirty="0">
                <a:solidFill>
                  <a:schemeClr val="accent5"/>
                </a:solidFill>
              </a:rPr>
              <a:t> - </a:t>
            </a:r>
            <a:r>
              <a:rPr lang="en-CA" sz="5400" b="1" dirty="0">
                <a:solidFill>
                  <a:schemeClr val="accent5"/>
                </a:solidFill>
              </a:rPr>
              <a:t>The Rapid Assessment Tool –</a:t>
            </a:r>
            <a:br>
              <a:rPr lang="en-CA" sz="6000" b="1" dirty="0">
                <a:solidFill>
                  <a:schemeClr val="accent5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.</a:t>
            </a:r>
            <a:endParaRPr lang="en-CA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000" b="1" dirty="0"/>
              <a:t>  can help </a:t>
            </a:r>
            <a:r>
              <a:rPr lang="en-CA" sz="4000" b="1" u="sng" dirty="0"/>
              <a:t>quickly</a:t>
            </a:r>
            <a:r>
              <a:rPr lang="en-CA" sz="4000" b="1" dirty="0"/>
              <a:t> qualify a deal</a:t>
            </a: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031A8D-9320-4071-8B7C-BB1BF49BD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172006"/>
            <a:ext cx="605589" cy="787266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E70F86A-F43E-45FC-812C-06F78CE4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BBC39DB-42F1-4D70-8D53-09DF2DE52E06}"/>
              </a:ext>
            </a:extLst>
          </p:cNvPr>
          <p:cNvSpPr txBox="1"/>
          <p:nvPr/>
        </p:nvSpPr>
        <p:spPr>
          <a:xfrm>
            <a:off x="125260" y="333150"/>
            <a:ext cx="11974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What this Webinar </a:t>
            </a:r>
            <a:r>
              <a:rPr lang="en-CA" sz="4800" u="sng" dirty="0"/>
              <a:t>IS</a:t>
            </a:r>
            <a:r>
              <a:rPr lang="en-CA" sz="4800" dirty="0"/>
              <a:t> and </a:t>
            </a:r>
            <a:r>
              <a:rPr lang="en-CA" sz="4800" u="sng" dirty="0"/>
              <a:t>IS NOT</a:t>
            </a:r>
            <a:r>
              <a:rPr lang="en-CA" sz="4800" dirty="0"/>
              <a:t> About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579DE4-97F9-4065-9AF1-80BA3D8A6FB1}"/>
              </a:ext>
            </a:extLst>
          </p:cNvPr>
          <p:cNvSpPr txBox="1"/>
          <p:nvPr/>
        </p:nvSpPr>
        <p:spPr>
          <a:xfrm>
            <a:off x="509335" y="1547081"/>
            <a:ext cx="1207504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288"/>
            <a:r>
              <a:rPr lang="en-CA" sz="3000" dirty="0"/>
              <a:t>This Webinar</a:t>
            </a:r>
            <a:r>
              <a:rPr lang="en-CA" sz="3000" b="1" dirty="0"/>
              <a:t> </a:t>
            </a:r>
            <a:r>
              <a:rPr lang="en-CA" sz="3000" b="1" u="sng" dirty="0"/>
              <a:t>IS NOT</a:t>
            </a:r>
            <a:r>
              <a:rPr lang="en-CA" sz="3000" b="1" dirty="0"/>
              <a:t> </a:t>
            </a:r>
            <a:r>
              <a:rPr lang="en-CA" sz="3000" dirty="0"/>
              <a:t>About:</a:t>
            </a:r>
            <a:r>
              <a:rPr lang="en-CA" sz="3000" b="1" dirty="0"/>
              <a:t> </a:t>
            </a:r>
          </a:p>
          <a:p>
            <a:pPr indent="-14288"/>
            <a:r>
              <a:rPr lang="en-CA" sz="1200" b="1" dirty="0">
                <a:solidFill>
                  <a:schemeClr val="bg1"/>
                </a:solidFill>
              </a:rPr>
              <a:t>.</a:t>
            </a:r>
          </a:p>
          <a:p>
            <a:pPr indent="-14288"/>
            <a:endParaRPr lang="en-CA" sz="1200" b="1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3000" dirty="0"/>
              <a:t>Account Planning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3000" dirty="0"/>
              <a:t>Prospecting and Funnel Filling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3000" dirty="0"/>
              <a:t>Handling Objections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30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3000" dirty="0"/>
              <a:t>Marketing 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1100" b="1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B1B0314-B760-4CEE-B9CF-86228FE1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448" y="1472095"/>
            <a:ext cx="11152716" cy="1956905"/>
          </a:xfrm>
        </p:spPr>
        <p:txBody>
          <a:bodyPr/>
          <a:lstStyle/>
          <a:p>
            <a:pPr marL="0" indent="0" algn="ctr">
              <a:buNone/>
            </a:pPr>
            <a:br>
              <a:rPr lang="en-CA" sz="4000" dirty="0"/>
            </a:br>
            <a:r>
              <a:rPr lang="en-CA" sz="4800" b="1" dirty="0">
                <a:solidFill>
                  <a:schemeClr val="accent5"/>
                </a:solidFill>
              </a:rPr>
              <a:t> </a:t>
            </a:r>
            <a:r>
              <a:rPr lang="en-CA" sz="5400" b="1" dirty="0">
                <a:solidFill>
                  <a:schemeClr val="accent5"/>
                </a:solidFill>
              </a:rPr>
              <a:t>- </a:t>
            </a:r>
            <a:r>
              <a:rPr lang="en-CA" sz="6000" b="1" dirty="0">
                <a:solidFill>
                  <a:schemeClr val="accent5"/>
                </a:solidFill>
              </a:rPr>
              <a:t>Rapid Assessment Tool –</a:t>
            </a:r>
            <a:br>
              <a:rPr lang="en-CA" sz="6000" b="1" dirty="0">
                <a:solidFill>
                  <a:schemeClr val="accent5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.</a:t>
            </a:r>
            <a:endParaRPr lang="en-CA" sz="4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000" b="1" dirty="0"/>
              <a:t>  </a:t>
            </a:r>
            <a:r>
              <a:rPr lang="en-CA" sz="4400" b="1" dirty="0"/>
              <a:t>Think “BANT”</a:t>
            </a:r>
            <a:endParaRPr lang="en-CA" sz="4000" b="1" dirty="0"/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endParaRPr lang="en-CA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#3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D7E714-4967-46DC-B1FA-CB31F9B04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172006"/>
            <a:ext cx="605589" cy="7872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5FC95FF-3E23-4322-B0BF-4FD438C4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192" y="1349771"/>
            <a:ext cx="11787808" cy="44168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B = Budget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44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A = Authority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44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N = Need / Business Outcomes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44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T = Timing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BANT = Ruthless Qualification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1EA06-976B-45D2-8C83-E29AC004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201190"/>
            <a:ext cx="605589" cy="7872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7030077-5C23-47C3-9887-21C2D65BC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192" y="1559215"/>
            <a:ext cx="11787808" cy="4416874"/>
          </a:xfrm>
        </p:spPr>
        <p:txBody>
          <a:bodyPr/>
          <a:lstStyle/>
          <a:p>
            <a:pPr marL="0" indent="0">
              <a:buNone/>
            </a:pPr>
            <a:r>
              <a:rPr lang="en-CA" sz="4400" dirty="0">
                <a:solidFill>
                  <a:schemeClr val="accent5"/>
                </a:solidFill>
              </a:rPr>
              <a:t>- Has the Budget Been Approved?</a:t>
            </a:r>
          </a:p>
          <a:p>
            <a:pPr marL="0" indent="0">
              <a:buNone/>
            </a:pPr>
            <a:br>
              <a:rPr lang="en-CA" sz="4400" dirty="0">
                <a:solidFill>
                  <a:schemeClr val="accent5"/>
                </a:solidFill>
              </a:rPr>
            </a:br>
            <a:r>
              <a:rPr lang="en-CA" sz="4400" dirty="0">
                <a:solidFill>
                  <a:schemeClr val="accent5"/>
                </a:solidFill>
              </a:rPr>
              <a:t>- Has the Budget Been Released?</a:t>
            </a:r>
          </a:p>
          <a:p>
            <a:pPr marL="0" indent="0">
              <a:buNone/>
            </a:pPr>
            <a:endParaRPr lang="en-CA" sz="4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CA" sz="4400" dirty="0">
                <a:solidFill>
                  <a:schemeClr val="accent5"/>
                </a:solidFill>
              </a:rPr>
              <a:t>- What’s Changed in the Customer’s</a:t>
            </a:r>
            <a:br>
              <a:rPr lang="en-CA" sz="4400" dirty="0">
                <a:solidFill>
                  <a:schemeClr val="accent5"/>
                </a:solidFill>
              </a:rPr>
            </a:br>
            <a:r>
              <a:rPr lang="en-CA" sz="4400" dirty="0">
                <a:solidFill>
                  <a:schemeClr val="accent5"/>
                </a:solidFill>
              </a:rPr>
              <a:t>  Approval Process… (hint… it’s not nothing)!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48" y="238125"/>
            <a:ext cx="11151917" cy="902811"/>
          </a:xfrm>
        </p:spPr>
        <p:txBody>
          <a:bodyPr/>
          <a:lstStyle/>
          <a:p>
            <a:r>
              <a:rPr lang="en-CA" dirty="0"/>
              <a:t># 3  BANT:  B = Budget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C83203-8D41-4577-9D3C-6B8A97D7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172006"/>
            <a:ext cx="605589" cy="7872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423DE5F-E7C4-4A13-897C-39A28C201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506730" y="1677262"/>
            <a:ext cx="10912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Directors and Managers had their </a:t>
            </a:r>
            <a:r>
              <a:rPr lang="en-CA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Signing Authority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reduced, and often didn’t know it until they tried to process a PO.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DD333B-B347-4FE2-837E-E49574A1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2" y="4580987"/>
            <a:ext cx="1471814" cy="1471814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8FEE8B-5D47-4CCF-BAEB-1DE8F8067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73" y="229805"/>
            <a:ext cx="797668" cy="79766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69703E-945C-48B3-BCAB-A4F11F200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4862" y="1604618"/>
            <a:ext cx="11787808" cy="4416874"/>
          </a:xfrm>
        </p:spPr>
        <p:txBody>
          <a:bodyPr/>
          <a:lstStyle/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Are you Speaking with the Decision Maker who has </a:t>
            </a:r>
            <a:r>
              <a:rPr lang="en-CA" sz="4400" u="sng" dirty="0">
                <a:solidFill>
                  <a:schemeClr val="accent5"/>
                </a:solidFill>
              </a:rPr>
              <a:t>Final Authority</a:t>
            </a:r>
            <a:r>
              <a:rPr lang="en-CA" sz="4400" dirty="0">
                <a:solidFill>
                  <a:schemeClr val="accent5"/>
                </a:solidFill>
              </a:rPr>
              <a:t> to spend the budget?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Have you met them in Person / Video Zoom?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Hint…. today it’s probably not the Technical decision maker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 3  BANT: A = Authority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875E28-440F-4F94-9F36-506987EF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172006"/>
            <a:ext cx="605589" cy="7872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07D6868-8A05-43E4-9D6A-F950FD468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10" y="96376"/>
            <a:ext cx="11151917" cy="902811"/>
          </a:xfrm>
        </p:spPr>
        <p:txBody>
          <a:bodyPr/>
          <a:lstStyle/>
          <a:p>
            <a:r>
              <a:rPr lang="en-CA" dirty="0"/>
              <a:t>How Wide and Deep you Selling?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03218-EBB2-44F8-A680-413EB6E07BDF}"/>
              </a:ext>
            </a:extLst>
          </p:cNvPr>
          <p:cNvSpPr/>
          <p:nvPr/>
        </p:nvSpPr>
        <p:spPr bwMode="auto">
          <a:xfrm>
            <a:off x="519248" y="6507126"/>
            <a:ext cx="5275496" cy="202018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CA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6CE7A4-4C3A-4058-A0E1-22E7B3539261}"/>
              </a:ext>
            </a:extLst>
          </p:cNvPr>
          <p:cNvGrpSpPr/>
          <p:nvPr/>
        </p:nvGrpSpPr>
        <p:grpSpPr>
          <a:xfrm>
            <a:off x="1092572" y="1216424"/>
            <a:ext cx="9022815" cy="5360263"/>
            <a:chOff x="1092572" y="1216424"/>
            <a:chExt cx="9022815" cy="53602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5AF475-FCCA-428D-A78B-CA56BC417FD7}"/>
                </a:ext>
              </a:extLst>
            </p:cNvPr>
            <p:cNvSpPr/>
            <p:nvPr/>
          </p:nvSpPr>
          <p:spPr bwMode="auto">
            <a:xfrm>
              <a:off x="7168776" y="1686043"/>
              <a:ext cx="2296632" cy="450045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D36985-BA9E-46B1-9D2A-A947CE868C0D}"/>
                </a:ext>
              </a:extLst>
            </p:cNvPr>
            <p:cNvGrpSpPr/>
            <p:nvPr/>
          </p:nvGrpSpPr>
          <p:grpSpPr>
            <a:xfrm>
              <a:off x="1092572" y="1216424"/>
              <a:ext cx="9022815" cy="5360263"/>
              <a:chOff x="1092572" y="1216424"/>
              <a:chExt cx="9022815" cy="536026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7E0D2F-5470-47C6-AADE-F4CB0E412EDE}"/>
                  </a:ext>
                </a:extLst>
              </p:cNvPr>
              <p:cNvSpPr/>
              <p:nvPr/>
            </p:nvSpPr>
            <p:spPr>
              <a:xfrm>
                <a:off x="1092572" y="1216424"/>
                <a:ext cx="9022815" cy="5360263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6985D53-A092-48D7-93F3-28A8E4068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7149" y="1274188"/>
                <a:ext cx="7885438" cy="5244733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18385D-DBA5-49F7-B363-B448D7C39A71}"/>
                  </a:ext>
                </a:extLst>
              </p:cNvPr>
              <p:cNvSpPr/>
              <p:nvPr/>
            </p:nvSpPr>
            <p:spPr>
              <a:xfrm>
                <a:off x="3876261" y="1878496"/>
                <a:ext cx="2325756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826E17-EC80-427B-B66D-7C718E5C15D1}"/>
                  </a:ext>
                </a:extLst>
              </p:cNvPr>
              <p:cNvSpPr/>
              <p:nvPr/>
            </p:nvSpPr>
            <p:spPr>
              <a:xfrm>
                <a:off x="6484690" y="2766391"/>
                <a:ext cx="2474751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B57C47-D621-4DEE-9731-4CC8E5ADD7C2}"/>
                  </a:ext>
                </a:extLst>
              </p:cNvPr>
              <p:cNvSpPr/>
              <p:nvPr/>
            </p:nvSpPr>
            <p:spPr>
              <a:xfrm>
                <a:off x="6484689" y="3668669"/>
                <a:ext cx="2474751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1CB565E-0F8E-4E25-8F20-C5C30920BD1F}"/>
                </a:ext>
              </a:extLst>
            </p:cNvPr>
            <p:cNvSpPr/>
            <p:nvPr/>
          </p:nvSpPr>
          <p:spPr bwMode="auto">
            <a:xfrm>
              <a:off x="3876261" y="1878496"/>
              <a:ext cx="2325756" cy="7354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DC7DDF-0086-493C-8B05-930D14853583}"/>
                </a:ext>
              </a:extLst>
            </p:cNvPr>
            <p:cNvSpPr/>
            <p:nvPr/>
          </p:nvSpPr>
          <p:spPr bwMode="auto">
            <a:xfrm>
              <a:off x="6479931" y="2760785"/>
              <a:ext cx="2474751" cy="7354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0D5D30-42CE-440A-8769-F3D32F2066EE}"/>
                </a:ext>
              </a:extLst>
            </p:cNvPr>
            <p:cNvSpPr/>
            <p:nvPr/>
          </p:nvSpPr>
          <p:spPr bwMode="auto">
            <a:xfrm>
              <a:off x="6479931" y="3668669"/>
              <a:ext cx="2474751" cy="7354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244D5F-EE11-4E88-A88F-BF8BFC262AD9}"/>
                </a:ext>
              </a:extLst>
            </p:cNvPr>
            <p:cNvSpPr/>
            <p:nvPr/>
          </p:nvSpPr>
          <p:spPr bwMode="auto">
            <a:xfrm>
              <a:off x="7168776" y="1274188"/>
              <a:ext cx="1958388" cy="735495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7A370AF-C4AF-4BB8-A6E2-177F76AD9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506730" y="1677262"/>
            <a:ext cx="10912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need Access to Power to Qualify the</a:t>
            </a:r>
          </a:p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$$$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DD333B-B347-4FE2-837E-E49574A1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2" y="4580987"/>
            <a:ext cx="1471814" cy="1471814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8FEE8B-5D47-4CCF-BAEB-1DE8F8067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73" y="229805"/>
            <a:ext cx="797668" cy="79766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BFC1D58-07A5-4C5F-98E2-2A09E004C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4862" y="1604618"/>
            <a:ext cx="11787808" cy="4416874"/>
          </a:xfrm>
        </p:spPr>
        <p:txBody>
          <a:bodyPr/>
          <a:lstStyle/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What </a:t>
            </a:r>
            <a:r>
              <a:rPr lang="en-CA" sz="4400" u="sng" dirty="0">
                <a:solidFill>
                  <a:schemeClr val="accent5"/>
                </a:solidFill>
              </a:rPr>
              <a:t>Needs</a:t>
            </a:r>
            <a:r>
              <a:rPr lang="en-CA" sz="4400" dirty="0">
                <a:solidFill>
                  <a:schemeClr val="accent5"/>
                </a:solidFill>
              </a:rPr>
              <a:t> and </a:t>
            </a:r>
            <a:r>
              <a:rPr lang="en-CA" sz="4400" u="sng" dirty="0">
                <a:solidFill>
                  <a:schemeClr val="accent5"/>
                </a:solidFill>
              </a:rPr>
              <a:t>Business Outcomes</a:t>
            </a:r>
            <a:r>
              <a:rPr lang="en-CA" sz="4400" dirty="0">
                <a:solidFill>
                  <a:schemeClr val="accent5"/>
                </a:solidFill>
              </a:rPr>
              <a:t> will the Solution address?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Will your solution provide &lt; 12 month ROI?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Is it funded with Capex or Opex? 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br>
              <a:rPr lang="en-CA" sz="4400" dirty="0">
                <a:solidFill>
                  <a:schemeClr val="accent5"/>
                </a:solidFill>
              </a:rPr>
            </a:br>
            <a:endParaRPr lang="en-CA" sz="4400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 3  BANT: N = Need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07E29F-1387-4623-93A4-1609A1ACD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172006"/>
            <a:ext cx="605589" cy="7872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5528DBB-D79C-4599-AB89-2B54CC4C2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506730" y="1452038"/>
            <a:ext cx="10912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projects getting approved were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8FEE8B-5D47-4CCF-BAEB-1DE8F806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73" y="229805"/>
            <a:ext cx="797668" cy="797668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1B2D3D7-1ED7-4662-8DDE-8FD86F928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2" y="2416145"/>
            <a:ext cx="4524375" cy="349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9983F-6081-4361-9CA8-7897DA6E3D64}"/>
              </a:ext>
            </a:extLst>
          </p:cNvPr>
          <p:cNvSpPr txBox="1"/>
          <p:nvPr/>
        </p:nvSpPr>
        <p:spPr>
          <a:xfrm>
            <a:off x="7972425" y="5573265"/>
            <a:ext cx="2713529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dirty="0"/>
              <a:t>Bob Apollo - LinkedIn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58492AB-B968-4C8B-96A7-B94D2D963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2969" y="1378282"/>
            <a:ext cx="11787808" cy="4416874"/>
          </a:xfrm>
        </p:spPr>
        <p:txBody>
          <a:bodyPr/>
          <a:lstStyle/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What is the </a:t>
            </a:r>
            <a:r>
              <a:rPr lang="en-CA" sz="4400" u="sng" dirty="0">
                <a:solidFill>
                  <a:schemeClr val="accent5"/>
                </a:solidFill>
              </a:rPr>
              <a:t>Compelling Event</a:t>
            </a:r>
            <a:r>
              <a:rPr lang="en-CA" sz="4400" dirty="0">
                <a:solidFill>
                  <a:schemeClr val="accent5"/>
                </a:solidFill>
              </a:rPr>
              <a:t> that will ensure the deal closes as forecasted?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What happens if you miss the Compelling Event?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CA" sz="4400" dirty="0">
                <a:solidFill>
                  <a:schemeClr val="accent5"/>
                </a:solidFill>
              </a:rPr>
              <a:t>Hint… if nothing happens, it’s not compelling </a:t>
            </a: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CA" sz="4400" dirty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CA" sz="4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br>
              <a:rPr lang="en-CA" sz="4400" dirty="0">
                <a:solidFill>
                  <a:schemeClr val="accent5"/>
                </a:solidFill>
              </a:rPr>
            </a:br>
            <a:endParaRPr lang="en-CA" sz="4400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# 3  BANT: T = Timing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1EA06-976B-45D2-8C83-E29AC004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201190"/>
            <a:ext cx="605589" cy="78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BBC39DB-42F1-4D70-8D53-09DF2DE52E06}"/>
              </a:ext>
            </a:extLst>
          </p:cNvPr>
          <p:cNvSpPr txBox="1"/>
          <p:nvPr/>
        </p:nvSpPr>
        <p:spPr>
          <a:xfrm>
            <a:off x="291130" y="231550"/>
            <a:ext cx="10968290" cy="99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870" dirty="0"/>
              <a:t>What the Webinar </a:t>
            </a:r>
            <a:r>
              <a:rPr lang="en-CA" sz="5870" u="sng" dirty="0"/>
              <a:t>IS</a:t>
            </a:r>
            <a:r>
              <a:rPr lang="en-CA" sz="5870" dirty="0"/>
              <a:t> About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61A6B5F-1123-449B-9503-BE5562D9A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14" y="4010376"/>
            <a:ext cx="2045372" cy="2045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756F3-1E35-4716-A7ED-63ECDC8E4934}"/>
              </a:ext>
            </a:extLst>
          </p:cNvPr>
          <p:cNvSpPr txBox="1"/>
          <p:nvPr/>
        </p:nvSpPr>
        <p:spPr>
          <a:xfrm>
            <a:off x="1462654" y="1886033"/>
            <a:ext cx="8625245" cy="1077218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CA" sz="3200" b="1" u="sng" dirty="0"/>
              <a:t>An Intense Hour</a:t>
            </a:r>
            <a:endParaRPr lang="en-CA" sz="3200" dirty="0"/>
          </a:p>
          <a:p>
            <a:pPr algn="ctr"/>
            <a:r>
              <a:rPr lang="en-CA" sz="3200" dirty="0"/>
              <a:t>focused on Winning Complex Sales Campaigns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86832F6-479F-4D33-87E8-1E8C5FC40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506730" y="1677262"/>
            <a:ext cx="10912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cycles got longer, sometimes way longer and “</a:t>
            </a:r>
            <a:r>
              <a:rPr lang="en-CA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Decision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was a real issue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DD333B-B347-4FE2-837E-E49574A1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2" y="4580987"/>
            <a:ext cx="1471814" cy="1471814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8FEE8B-5D47-4CCF-BAEB-1DE8F8067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73" y="229805"/>
            <a:ext cx="797668" cy="79766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224258B-9473-411B-858B-C4B36F168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4192" y="1349771"/>
            <a:ext cx="11787808" cy="44168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B = Budget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44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A = Authority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44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N = Need / Business Outcomes</a:t>
            </a:r>
          </a:p>
          <a:p>
            <a:pPr>
              <a:buFont typeface="Wingdings" panose="05000000000000000000" pitchFamily="2" charset="2"/>
              <a:buChar char="ü"/>
            </a:pPr>
            <a:endParaRPr lang="en-CA" sz="44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b="1" dirty="0">
                <a:solidFill>
                  <a:schemeClr val="accent5"/>
                </a:solidFill>
              </a:rPr>
              <a:t> T = Timing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BANT = Rapid Assessment Tool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81EA06-976B-45D2-8C83-E29AC0042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370" y="201190"/>
            <a:ext cx="605589" cy="78726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EEB070E-8BB1-4694-B568-0CDC1E1E5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1582" y="5306332"/>
            <a:ext cx="11826241" cy="86900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chemeClr val="tx1"/>
                </a:solidFill>
                <a:hlinkClick r:id="rId2"/>
              </a:rPr>
              <a:t>http://www.salesleadersonly.com/salesclass</a:t>
            </a:r>
            <a:endParaRPr lang="en-CA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chemeClr val="tx1"/>
                </a:solidFill>
              </a:rPr>
              <a:t>Find it in the Handout Section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 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48" y="264936"/>
            <a:ext cx="9229303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Download Relationship Map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C12D36B-619A-4D48-817E-3E3283578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2" y="74688"/>
            <a:ext cx="869003" cy="8690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ED7811D-FBCB-4424-A4B2-9355850C8BDC}"/>
              </a:ext>
            </a:extLst>
          </p:cNvPr>
          <p:cNvGrpSpPr/>
          <p:nvPr/>
        </p:nvGrpSpPr>
        <p:grpSpPr>
          <a:xfrm>
            <a:off x="3192982" y="1333063"/>
            <a:ext cx="5806034" cy="3147687"/>
            <a:chOff x="1092572" y="1216424"/>
            <a:chExt cx="9022815" cy="53602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77CF5B-C404-4CA5-9D38-AA3FCA0B8677}"/>
                </a:ext>
              </a:extLst>
            </p:cNvPr>
            <p:cNvSpPr/>
            <p:nvPr/>
          </p:nvSpPr>
          <p:spPr bwMode="auto">
            <a:xfrm>
              <a:off x="7168776" y="1686043"/>
              <a:ext cx="2296632" cy="450045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764935-B3BC-486F-9B7D-CD16B20DA587}"/>
                </a:ext>
              </a:extLst>
            </p:cNvPr>
            <p:cNvGrpSpPr/>
            <p:nvPr/>
          </p:nvGrpSpPr>
          <p:grpSpPr>
            <a:xfrm>
              <a:off x="1092572" y="1216424"/>
              <a:ext cx="9022815" cy="5360263"/>
              <a:chOff x="1092572" y="1216424"/>
              <a:chExt cx="9022815" cy="536026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120D77-43D2-4AAD-98A3-C026304E49CB}"/>
                  </a:ext>
                </a:extLst>
              </p:cNvPr>
              <p:cNvSpPr/>
              <p:nvPr/>
            </p:nvSpPr>
            <p:spPr>
              <a:xfrm>
                <a:off x="1092572" y="1216424"/>
                <a:ext cx="9022815" cy="5360263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77B9EF0-2E24-4A74-B866-CD05BF418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7149" y="1274188"/>
                <a:ext cx="7885438" cy="5244733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388DE2-23D6-4C95-A8B5-56020262CEE8}"/>
                  </a:ext>
                </a:extLst>
              </p:cNvPr>
              <p:cNvSpPr/>
              <p:nvPr/>
            </p:nvSpPr>
            <p:spPr>
              <a:xfrm>
                <a:off x="3876261" y="1878496"/>
                <a:ext cx="2325756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D868432-0158-4879-A89A-48FFAB7055CD}"/>
                  </a:ext>
                </a:extLst>
              </p:cNvPr>
              <p:cNvSpPr/>
              <p:nvPr/>
            </p:nvSpPr>
            <p:spPr>
              <a:xfrm>
                <a:off x="6484690" y="2766391"/>
                <a:ext cx="2474751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A0FBAA-C31D-4574-AD8D-E44E59B5EC73}"/>
                  </a:ext>
                </a:extLst>
              </p:cNvPr>
              <p:cNvSpPr/>
              <p:nvPr/>
            </p:nvSpPr>
            <p:spPr>
              <a:xfrm>
                <a:off x="6484689" y="3668669"/>
                <a:ext cx="2474751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23A263-8357-47A3-B9F1-B278ACE100C8}"/>
                </a:ext>
              </a:extLst>
            </p:cNvPr>
            <p:cNvSpPr/>
            <p:nvPr/>
          </p:nvSpPr>
          <p:spPr bwMode="auto">
            <a:xfrm>
              <a:off x="3876261" y="1878496"/>
              <a:ext cx="2325756" cy="7354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3B9CAC-0D81-4B3B-B408-5EBBBD6C847E}"/>
                </a:ext>
              </a:extLst>
            </p:cNvPr>
            <p:cNvSpPr/>
            <p:nvPr/>
          </p:nvSpPr>
          <p:spPr bwMode="auto">
            <a:xfrm>
              <a:off x="6479931" y="2760785"/>
              <a:ext cx="2474751" cy="7354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966071-4C86-4340-9E8C-ED7A66992ECD}"/>
                </a:ext>
              </a:extLst>
            </p:cNvPr>
            <p:cNvSpPr/>
            <p:nvPr/>
          </p:nvSpPr>
          <p:spPr bwMode="auto">
            <a:xfrm>
              <a:off x="6479931" y="3668669"/>
              <a:ext cx="2474751" cy="7354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C04990-D449-443C-85CD-3D1F6B277877}"/>
                </a:ext>
              </a:extLst>
            </p:cNvPr>
            <p:cNvSpPr/>
            <p:nvPr/>
          </p:nvSpPr>
          <p:spPr bwMode="auto">
            <a:xfrm>
              <a:off x="7168776" y="1274188"/>
              <a:ext cx="1958388" cy="735495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9EDF3-A6A9-410C-A57E-39A1ED17A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0BFF54C1-4342-4F65-B9CE-68A0B5DC7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39" y="2323751"/>
            <a:ext cx="1863522" cy="2422578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4FB2631-BF20-44BA-9120-8EFFF3C5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9C70B-9B45-4673-ACE6-A781A19BCB6E}"/>
              </a:ext>
            </a:extLst>
          </p:cNvPr>
          <p:cNvSpPr txBox="1"/>
          <p:nvPr/>
        </p:nvSpPr>
        <p:spPr>
          <a:xfrm>
            <a:off x="3048000" y="12331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b="1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6008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248" y="2032000"/>
            <a:ext cx="11152716" cy="44168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How will you Coach your team to help them cover all the bases in their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 Most Strategic Opportunities?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 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#4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72E9483-0BA7-43A6-8697-4F320ED4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1EA75B8-D118-4F8C-98A6-570264F6F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80B1949-5253-46E3-A2E6-656F6D891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8F7BE-9A0C-45CF-A0B0-7FE1692F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7" y="238125"/>
            <a:ext cx="9553575" cy="638175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D2E3F4A-17FB-455B-9D61-9E75CE3F0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248" y="2032000"/>
            <a:ext cx="11152716" cy="44168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dirty="0"/>
              <a:t>Execute a </a:t>
            </a:r>
            <a:r>
              <a:rPr lang="en-CA" sz="4400" b="1" dirty="0"/>
              <a:t>Big Rock Review </a:t>
            </a:r>
            <a:r>
              <a:rPr lang="en-CA" sz="4400" dirty="0"/>
              <a:t>on your</a:t>
            </a:r>
          </a:p>
          <a:p>
            <a:pPr marL="0" indent="0" algn="ctr">
              <a:buNone/>
            </a:pPr>
            <a:r>
              <a:rPr lang="en-CA" sz="4400" dirty="0"/>
              <a:t>“</a:t>
            </a:r>
            <a:r>
              <a:rPr lang="en-CA" sz="4400" u="sng" dirty="0"/>
              <a:t>Must Win</a:t>
            </a:r>
            <a:r>
              <a:rPr lang="en-CA" sz="4400" dirty="0"/>
              <a:t>” Sales Campaigns</a:t>
            </a:r>
          </a:p>
          <a:p>
            <a:pPr marL="0" indent="0" algn="ctr">
              <a:buNone/>
            </a:pPr>
            <a:r>
              <a:rPr lang="en-CA" sz="4400" dirty="0"/>
              <a:t>both In and Out Quarter</a:t>
            </a:r>
          </a:p>
          <a:p>
            <a:pPr marL="0" indent="0" algn="ctr">
              <a:buNone/>
            </a:pPr>
            <a:endParaRPr lang="en-CA" sz="4400" dirty="0"/>
          </a:p>
          <a:p>
            <a:pPr marL="0" indent="0" algn="ctr">
              <a:buNone/>
            </a:pPr>
            <a:r>
              <a:rPr lang="en-CA" sz="4400" dirty="0"/>
              <a:t>Takes 1 Hour even for Complex Deals!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 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#4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C1D9F5F-BB24-4825-96F2-9BDDFB529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87AD4DD-82B6-4CDB-9965-B6DED2A5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248" y="2032000"/>
            <a:ext cx="11152716" cy="44168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dirty="0"/>
              <a:t>The </a:t>
            </a:r>
            <a:r>
              <a:rPr lang="en-CA" sz="4400" b="1" dirty="0"/>
              <a:t>Big Rock Review </a:t>
            </a:r>
            <a:r>
              <a:rPr lang="en-CA" sz="4400" dirty="0"/>
              <a:t>helps ensure you never miss </a:t>
            </a:r>
            <a:r>
              <a:rPr lang="en-CA" sz="4400" u="sng" dirty="0"/>
              <a:t>Important Steps</a:t>
            </a:r>
            <a:r>
              <a:rPr lang="en-CA" sz="4400" dirty="0"/>
              <a:t> or </a:t>
            </a:r>
            <a:r>
              <a:rPr lang="en-CA" sz="4400" u="sng" dirty="0"/>
              <a:t>Stakeholders</a:t>
            </a:r>
            <a:r>
              <a:rPr lang="en-CA" sz="4400" dirty="0"/>
              <a:t> in a Complex Sales Campaign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#4</a:t>
            </a:r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C1D9F5F-BB24-4825-96F2-9BDDFB529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25AEDAF-ED6B-4DBD-89BC-95F10C3FB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C0D2-0BD8-4E79-A36D-B32772A8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71626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+mn-lt"/>
              </a:rPr>
              <a:t>25 Question - Big Rock Review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EE43E-3FD2-418B-9794-05EB75B5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34" y="1009313"/>
            <a:ext cx="4618900" cy="539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F1E97-3CDE-4E01-A128-FC781377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41" y="904686"/>
            <a:ext cx="4507515" cy="5262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A5EE8-2ED8-44CD-8204-7D1A251AF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08" y="772427"/>
            <a:ext cx="4272798" cy="4988153"/>
          </a:xfrm>
          <a:prstGeom prst="rect">
            <a:avLst/>
          </a:prstGeom>
        </p:spPr>
      </p:pic>
      <p:pic>
        <p:nvPicPr>
          <p:cNvPr id="8" name="Picture 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7E3C6EB-7FC7-4543-B7E3-8C192FBDC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AE4B15F-E068-47E0-944B-7EF14E37F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80B1949-5253-46E3-A2E6-656F6D891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8F7BE-9A0C-45CF-A0B0-7FE1692F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7" y="238125"/>
            <a:ext cx="9553575" cy="638175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555E50F-821C-4071-B202-FC5C05764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BBC39DB-42F1-4D70-8D53-09DF2DE52E06}"/>
              </a:ext>
            </a:extLst>
          </p:cNvPr>
          <p:cNvSpPr txBox="1"/>
          <p:nvPr/>
        </p:nvSpPr>
        <p:spPr>
          <a:xfrm>
            <a:off x="291129" y="231550"/>
            <a:ext cx="1179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A Few Questions - Does Your Team?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756F3-1E35-4716-A7ED-63ECDC8E4934}"/>
              </a:ext>
            </a:extLst>
          </p:cNvPr>
          <p:cNvSpPr txBox="1"/>
          <p:nvPr/>
        </p:nvSpPr>
        <p:spPr>
          <a:xfrm>
            <a:off x="110068" y="1062547"/>
            <a:ext cx="11870267" cy="532453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Struggle hitting the Forecast?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Have enough Pipeline to meet or exceed the forecast?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Defer Big Deals out of the forecast at the last minute?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Waste time on unqualified opportunities?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Miss important steps or stakeholders in their "Must Win" sales campaigns?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Do they have a repeatable sales process and execution plan?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Do they have a sales strategy other than low price?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Are you happy with the team's Win / Loss / Deferred / No Decision rates?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CA" sz="2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2000" dirty="0"/>
              <a:t>Do you have a repeatable process to </a:t>
            </a:r>
            <a:r>
              <a:rPr lang="en-CA" sz="2000" b="1" u="sng" dirty="0"/>
              <a:t>Inspect</a:t>
            </a:r>
            <a:r>
              <a:rPr lang="en-CA" sz="2000" b="1" dirty="0"/>
              <a:t>, </a:t>
            </a:r>
            <a:r>
              <a:rPr lang="en-CA" sz="2000" b="1" u="sng" dirty="0"/>
              <a:t>Assess</a:t>
            </a:r>
            <a:r>
              <a:rPr lang="en-CA" sz="2000" b="1" dirty="0"/>
              <a:t> and </a:t>
            </a:r>
            <a:r>
              <a:rPr lang="en-CA" sz="2000" b="1" u="sng" dirty="0"/>
              <a:t>Coach</a:t>
            </a:r>
            <a:r>
              <a:rPr lang="en-CA" sz="2000" b="1" dirty="0"/>
              <a:t> </a:t>
            </a:r>
            <a:r>
              <a:rPr lang="en-CA" sz="2000" dirty="0"/>
              <a:t>your team's Big Deals?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786832F6-479F-4D33-87E8-1E8C5FC40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449" y="1745855"/>
            <a:ext cx="11152716" cy="44168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What are you going to </a:t>
            </a:r>
            <a:r>
              <a:rPr lang="en-CA" sz="4400" b="1" u="sng" dirty="0">
                <a:solidFill>
                  <a:schemeClr val="accent5"/>
                </a:solidFill>
              </a:rPr>
              <a:t>STOP</a:t>
            </a:r>
            <a:r>
              <a:rPr lang="en-CA" sz="4400" b="1" dirty="0">
                <a:solidFill>
                  <a:schemeClr val="accent5"/>
                </a:solidFill>
              </a:rPr>
              <a:t> doing to make time to Inspect, Assess and Coach your Team’s Top Deals?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 </a:t>
            </a:r>
            <a:endParaRPr lang="en-CA" sz="4400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#5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89CFD3-E3AF-44F9-844E-9613C7C3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26" y="4627881"/>
            <a:ext cx="1205348" cy="1205348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20B994F-6801-44E6-839A-B24969D73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B7418F6-B63F-4296-A48E-C79155043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449" y="1830664"/>
            <a:ext cx="11152716" cy="44168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dirty="0">
                <a:solidFill>
                  <a:schemeClr val="tx1"/>
                </a:solidFill>
              </a:rPr>
              <a:t>You need to be</a:t>
            </a:r>
          </a:p>
          <a:p>
            <a:pPr marL="0" indent="0" algn="ctr">
              <a:buNone/>
            </a:pPr>
            <a:r>
              <a:rPr lang="en-CA" sz="4400" dirty="0">
                <a:solidFill>
                  <a:schemeClr val="tx1"/>
                </a:solidFill>
              </a:rPr>
              <a:t> </a:t>
            </a:r>
            <a:r>
              <a:rPr lang="en-CA" sz="4400" b="1" u="sng" dirty="0">
                <a:solidFill>
                  <a:schemeClr val="tx1"/>
                </a:solidFill>
              </a:rPr>
              <a:t>Intentional</a:t>
            </a:r>
            <a:r>
              <a:rPr lang="en-CA" sz="4400" dirty="0">
                <a:solidFill>
                  <a:schemeClr val="tx1"/>
                </a:solidFill>
              </a:rPr>
              <a:t> and </a:t>
            </a:r>
            <a:r>
              <a:rPr lang="en-CA" sz="4400" b="1" u="sng" dirty="0">
                <a:solidFill>
                  <a:schemeClr val="tx1"/>
                </a:solidFill>
              </a:rPr>
              <a:t>Deliberate</a:t>
            </a:r>
          </a:p>
          <a:p>
            <a:pPr marL="0" indent="0" algn="ctr">
              <a:buNone/>
            </a:pPr>
            <a:r>
              <a:rPr lang="en-CA" sz="4400" dirty="0">
                <a:solidFill>
                  <a:schemeClr val="tx1"/>
                </a:solidFill>
              </a:rPr>
              <a:t>to create a new habit</a:t>
            </a:r>
            <a:endParaRPr lang="en-CA" sz="4400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#5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89CFD3-E3AF-44F9-844E-9613C7C3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26" y="4627881"/>
            <a:ext cx="1205348" cy="1205348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F69AB39-CAE8-49D8-AE9B-F98017D17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9691"/>
            <a:ext cx="646072" cy="83989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F1B639A-3EF0-4190-8A1A-390C99726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449" y="1553669"/>
            <a:ext cx="11152716" cy="44168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How Aggressively should you </a:t>
            </a: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be Managing your Teams Performance Right Now?</a:t>
            </a:r>
          </a:p>
          <a:p>
            <a:pPr marL="0" indent="0" algn="ctr">
              <a:buNone/>
            </a:pPr>
            <a:endParaRPr lang="en-CA" sz="4400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 </a:t>
            </a:r>
            <a:endParaRPr lang="en-CA" sz="4400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 #6</a:t>
            </a:r>
          </a:p>
        </p:txBody>
      </p:sp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B20B994F-6801-44E6-839A-B24969D7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04" y="62918"/>
            <a:ext cx="646072" cy="839893"/>
          </a:xfrm>
          <a:prstGeom prst="rect">
            <a:avLst/>
          </a:prstGeom>
        </p:spPr>
      </p:pic>
      <p:pic>
        <p:nvPicPr>
          <p:cNvPr id="6" name="Picture 5" descr="Chart, icon, sunburst chart&#10;&#10;Description automatically generated">
            <a:extLst>
              <a:ext uri="{FF2B5EF4-FFF2-40B4-BE49-F238E27FC236}">
                <a16:creationId xmlns:a16="http://schemas.microsoft.com/office/drawing/2014/main" id="{46E7736B-52C9-4B60-A023-FE5D0F7B1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98" y="4391125"/>
            <a:ext cx="1579418" cy="157941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6F4C8E4-D8A5-4112-92CD-4A402A49E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506730" y="1606430"/>
            <a:ext cx="109126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Reps on the bottom of the Sales Leaderboard </a:t>
            </a:r>
            <a:r>
              <a:rPr lang="en-CA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Recession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 the SAME reps on the bottom long </a:t>
            </a:r>
            <a:r>
              <a:rPr lang="en-CA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Recession was over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DD333B-B347-4FE2-837E-E49574A1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10" y="5198234"/>
            <a:ext cx="759979" cy="75997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290CE54-9FFF-46F5-ABFE-5DB40D3C4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92613" y="544749"/>
            <a:ext cx="8540885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506730" y="1606430"/>
            <a:ext cx="11189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But…. It’s actually your TOP reps you should be 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worried about!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aren’t making any $$ and are a Flight Risk!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F77248E-3939-42B7-87D0-1B92CA84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72" y="5070172"/>
            <a:ext cx="1055255" cy="105525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66C2CA6-8DFB-45A5-85D9-9FDFE99CB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639674" y="2745113"/>
            <a:ext cx="10912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Complete “Stay Interviews” with </a:t>
            </a:r>
            <a:r>
              <a:rPr lang="en-CA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Reps</a:t>
            </a:r>
            <a:b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Have your Boss reach out and show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B6C6D-AF83-4295-B6D7-7AC8EDD5D95A}"/>
              </a:ext>
            </a:extLst>
          </p:cNvPr>
          <p:cNvSpPr txBox="1"/>
          <p:nvPr/>
        </p:nvSpPr>
        <p:spPr>
          <a:xfrm>
            <a:off x="1097972" y="1528278"/>
            <a:ext cx="8940800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 – Top Performers!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B65F07-042A-4D55-BFFA-4C1A79329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72" y="5070172"/>
            <a:ext cx="1055255" cy="1055255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8F8152BF-1B86-4C2A-827F-DBBDECD1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66" y="309993"/>
            <a:ext cx="10262595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What Should you Do Right Now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F4CAB3-89AE-4B68-B1AE-EA31F2D75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" y="162194"/>
            <a:ext cx="869003" cy="86900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4C7E420-EA1E-4553-9E5E-EF72AD6FA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45567" y="430970"/>
            <a:ext cx="9178890" cy="797668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>
                <a:solidFill>
                  <a:srgbClr val="C00000"/>
                </a:solidFill>
              </a:rPr>
              <a:t>2008 Lesson - Bottom Performers!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56E45-4B22-423A-8A8D-FFCB045EED98}"/>
              </a:ext>
            </a:extLst>
          </p:cNvPr>
          <p:cNvSpPr/>
          <p:nvPr/>
        </p:nvSpPr>
        <p:spPr>
          <a:xfrm>
            <a:off x="297792" y="1529210"/>
            <a:ext cx="11739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Be Explicit about Expectations with the </a:t>
            </a:r>
            <a:r>
              <a:rPr lang="en-CA" sz="3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Bottom Reps</a:t>
            </a:r>
            <a:b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Put them on a PIP now</a:t>
            </a:r>
          </a:p>
          <a:p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Document, document, document</a:t>
            </a:r>
          </a:p>
          <a:p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Be Ready to Pull the Trigger when you can</a:t>
            </a:r>
          </a:p>
          <a:p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41C3B2-6522-418D-8B1C-FD081A2AB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10" y="5594118"/>
            <a:ext cx="759979" cy="75997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165B379-B88B-490A-9274-A6596E3AB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51" y="264937"/>
            <a:ext cx="9229303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Be Pro-Active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C12D36B-619A-4D48-817E-3E328357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1" y="73042"/>
            <a:ext cx="869003" cy="869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D6AFCB-2BF3-4420-8ADC-5CE6E7EF265E}"/>
              </a:ext>
            </a:extLst>
          </p:cNvPr>
          <p:cNvSpPr txBox="1"/>
          <p:nvPr/>
        </p:nvSpPr>
        <p:spPr>
          <a:xfrm>
            <a:off x="826851" y="1418326"/>
            <a:ext cx="101943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chemeClr val="accent5"/>
                </a:solidFill>
              </a:rPr>
              <a:t>Be Pro-Active about your People Management  - Right Now </a:t>
            </a:r>
            <a:br>
              <a:rPr lang="en-CA" sz="4400" b="1" dirty="0">
                <a:solidFill>
                  <a:schemeClr val="accent5"/>
                </a:solidFill>
              </a:rPr>
            </a:br>
            <a:br>
              <a:rPr lang="en-CA" sz="4400" b="1" dirty="0">
                <a:solidFill>
                  <a:schemeClr val="accent5"/>
                </a:solidFill>
              </a:rPr>
            </a:br>
            <a:r>
              <a:rPr lang="en-CA" sz="4400" b="1" dirty="0">
                <a:solidFill>
                  <a:schemeClr val="accent5"/>
                </a:solidFill>
              </a:rPr>
              <a:t>or pay the price later on!</a:t>
            </a:r>
          </a:p>
        </p:txBody>
      </p:sp>
      <p:pic>
        <p:nvPicPr>
          <p:cNvPr id="22" name="Picture 21" descr="Chart, icon, sunburst chart&#10;&#10;Description automatically generated">
            <a:extLst>
              <a:ext uri="{FF2B5EF4-FFF2-40B4-BE49-F238E27FC236}">
                <a16:creationId xmlns:a16="http://schemas.microsoft.com/office/drawing/2014/main" id="{1CD95F42-E4A0-406F-AEB5-E9D5398CE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1" y="5013645"/>
            <a:ext cx="1579418" cy="1579418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0B8C5C1-FBF2-415E-909A-C56966B9C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6" y="108626"/>
            <a:ext cx="12017829" cy="738664"/>
          </a:xfrm>
        </p:spPr>
        <p:txBody>
          <a:bodyPr/>
          <a:lstStyle/>
          <a:p>
            <a:r>
              <a:rPr lang="en-CA" sz="4800" dirty="0"/>
              <a:t>WINNING THE SIX-FIGURE SALE - Summary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89DAD-5F8F-4F72-934F-18946F6C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42" y="1680106"/>
            <a:ext cx="1368394" cy="1778913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6950AA4-7234-4806-BE3D-8333E74D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4" y="1649632"/>
            <a:ext cx="1368393" cy="1778912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64369BE-270B-4B5D-B905-2FB5F52B6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664" y="1680107"/>
            <a:ext cx="1368394" cy="1778913"/>
          </a:xfrm>
          <a:prstGeom prst="rect">
            <a:avLst/>
          </a:prstGeom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7EA3A14-7D64-4454-AE1D-E831E4BCF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82" y="4276166"/>
            <a:ext cx="1442554" cy="1442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F0B2FF-BF57-4E33-9529-461A891A753A}"/>
              </a:ext>
            </a:extLst>
          </p:cNvPr>
          <p:cNvSpPr txBox="1"/>
          <p:nvPr/>
        </p:nvSpPr>
        <p:spPr>
          <a:xfrm>
            <a:off x="4735954" y="5785940"/>
            <a:ext cx="2076210" cy="52322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r>
              <a:rPr lang="en-CA" sz="2800" b="1" dirty="0"/>
              <a:t>Accelerate</a:t>
            </a:r>
          </a:p>
        </p:txBody>
      </p:sp>
      <p:pic>
        <p:nvPicPr>
          <p:cNvPr id="18" name="Picture 1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7DC2E648-80A9-4787-B825-9121EF611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42" y="4817873"/>
            <a:ext cx="720040" cy="72004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CEED4BE-8788-4EAB-AEC4-B6DC45972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248" y="1222922"/>
            <a:ext cx="11416720" cy="48596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chemeClr val="accent5"/>
                </a:solidFill>
              </a:rPr>
              <a:t>Do you have a Cadence to Review your Top 10 Deals?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chemeClr val="accent5"/>
                </a:solidFill>
              </a:rPr>
              <a:t>Can you Name the Top 10 Steps and Stakeholders in a Complex Sales Campaign?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chemeClr val="accent5"/>
                </a:solidFill>
              </a:rPr>
              <a:t>Do you have a Process to Inspect, Assess and Coach your Big Deals? </a:t>
            </a:r>
            <a:br>
              <a:rPr lang="en-CA" sz="2400" b="1" dirty="0">
                <a:solidFill>
                  <a:schemeClr val="accent5"/>
                </a:solidFill>
              </a:rPr>
            </a:br>
            <a:endParaRPr lang="en-CA" sz="2400" b="1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chemeClr val="accent5"/>
                </a:solidFill>
              </a:rPr>
              <a:t>Are you Ruthlessly Qualifying with the Rapid Assessment Tool (BANT)?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chemeClr val="accent5"/>
                </a:solidFill>
              </a:rPr>
              <a:t>What will you Stop doing to spend more time on your Big Deals?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chemeClr val="accent5"/>
                </a:solidFill>
              </a:rPr>
              <a:t>How Aggressively should you be Managing your Teams </a:t>
            </a:r>
            <a:br>
              <a:rPr lang="en-CA" sz="2400" b="1" dirty="0">
                <a:solidFill>
                  <a:schemeClr val="accent5"/>
                </a:solidFill>
              </a:rPr>
            </a:br>
            <a:r>
              <a:rPr lang="en-CA" sz="2400" b="1" dirty="0">
                <a:solidFill>
                  <a:schemeClr val="accent5"/>
                </a:solidFill>
              </a:rPr>
              <a:t>Performance Right Now</a:t>
            </a:r>
          </a:p>
          <a:p>
            <a:pPr marL="514350" indent="-514350">
              <a:buFont typeface="+mj-lt"/>
              <a:buAutoNum type="arabicPeriod"/>
            </a:pPr>
            <a:endParaRPr lang="en-CA" sz="2500" b="1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CA" sz="2200" b="1" dirty="0">
              <a:solidFill>
                <a:schemeClr val="accent5"/>
              </a:solidFill>
            </a:endParaRPr>
          </a:p>
          <a:p>
            <a:endParaRPr lang="en-CA" b="1" dirty="0">
              <a:solidFill>
                <a:srgbClr val="00B050"/>
              </a:solidFill>
            </a:endParaRPr>
          </a:p>
          <a:p>
            <a:endParaRPr lang="en-CA" b="1" dirty="0">
              <a:solidFill>
                <a:srgbClr val="00B050"/>
              </a:solidFill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48" y="19726"/>
            <a:ext cx="8985699" cy="902811"/>
          </a:xfrm>
        </p:spPr>
        <p:txBody>
          <a:bodyPr/>
          <a:lstStyle/>
          <a:p>
            <a:r>
              <a:rPr lang="en-CA" dirty="0"/>
              <a:t>Question Summary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89DAD-5F8F-4F72-934F-18946F6C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104" y="168493"/>
            <a:ext cx="605589" cy="787266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6950AA4-7234-4806-BE3D-8333E74D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03" y="168493"/>
            <a:ext cx="605589" cy="787266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64369BE-270B-4B5D-B905-2FB5F52B6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06" y="192556"/>
            <a:ext cx="587079" cy="76320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61D583E-424D-40C8-8B7D-072C2EAC2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BBC39DB-42F1-4D70-8D53-09DF2DE52E06}"/>
              </a:ext>
            </a:extLst>
          </p:cNvPr>
          <p:cNvSpPr txBox="1"/>
          <p:nvPr/>
        </p:nvSpPr>
        <p:spPr>
          <a:xfrm>
            <a:off x="291130" y="231550"/>
            <a:ext cx="10968290" cy="99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870" dirty="0"/>
              <a:t>What the Webinar </a:t>
            </a:r>
            <a:r>
              <a:rPr lang="en-CA" sz="5870" u="sng" dirty="0"/>
              <a:t>IS</a:t>
            </a:r>
            <a:r>
              <a:rPr lang="en-CA" sz="5870" dirty="0"/>
              <a:t> About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579DE4-97F9-4065-9AF1-80BA3D8A6FB1}"/>
              </a:ext>
            </a:extLst>
          </p:cNvPr>
          <p:cNvSpPr txBox="1"/>
          <p:nvPr/>
        </p:nvSpPr>
        <p:spPr>
          <a:xfrm>
            <a:off x="-96798" y="1436545"/>
            <a:ext cx="1207504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288"/>
            <a:endParaRPr lang="en-CA" sz="1200" b="1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2600" dirty="0"/>
              <a:t>Dramatically Improving BIG DEAL </a:t>
            </a:r>
            <a:r>
              <a:rPr lang="en-CA" sz="2600" u="sng" dirty="0"/>
              <a:t>Forecast</a:t>
            </a:r>
            <a:r>
              <a:rPr lang="en-CA" sz="2600" dirty="0"/>
              <a:t> Accuracy and Win Rates.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971550" lvl="1" indent="-528638">
              <a:buFont typeface="Arial" panose="020B0604020202020204" pitchFamily="34" charset="0"/>
              <a:buChar char="•"/>
            </a:pPr>
            <a:r>
              <a:rPr lang="en-CA" sz="2600" dirty="0"/>
              <a:t>Helping your team </a:t>
            </a:r>
            <a:r>
              <a:rPr lang="en-CA" sz="2600" u="sng" dirty="0"/>
              <a:t>Ruthlessly</a:t>
            </a:r>
            <a:r>
              <a:rPr lang="en-CA" sz="2600" dirty="0"/>
              <a:t> Qualify so they only Spend Time and Resources on Big Deals they can WIN.</a:t>
            </a:r>
          </a:p>
          <a:p>
            <a:pPr marL="971550" lvl="1" indent="-528638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CA" sz="2600" dirty="0"/>
              <a:t>Improving “Must Win” Sales Campaign </a:t>
            </a:r>
            <a:r>
              <a:rPr lang="en-CA" sz="2600" u="sng" dirty="0"/>
              <a:t>Execution</a:t>
            </a:r>
            <a:r>
              <a:rPr lang="en-CA" sz="2600" dirty="0"/>
              <a:t> by Covering all </a:t>
            </a:r>
            <a:br>
              <a:rPr lang="en-CA" sz="2600" dirty="0"/>
            </a:br>
            <a:r>
              <a:rPr lang="en-CA" sz="2600" dirty="0"/>
              <a:t>the Bases and Never Missing Important Steps or Stakeholders.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CA" sz="2600" dirty="0"/>
              <a:t>Helping Sales Leaders Inspect, Assess and Coach their teams “</a:t>
            </a:r>
            <a:r>
              <a:rPr lang="en-CA" sz="2600" b="1" dirty="0"/>
              <a:t>Big Deals</a:t>
            </a:r>
            <a:r>
              <a:rPr lang="en-CA" sz="2600" dirty="0"/>
              <a:t>”.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CA" sz="2600" b="1" dirty="0">
                <a:solidFill>
                  <a:srgbClr val="FF0000"/>
                </a:solidFill>
              </a:rPr>
              <a:t>Plus …… Sales Lessons Learned from the 2008 Recession.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CA" sz="30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C1D0CC4-DDEA-4029-8561-713594B6B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9248" y="1261352"/>
            <a:ext cx="11416720" cy="48596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CIO are being directed to Reduce Budgets.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Signing Authority is being reduced, often without notice.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You need Access to Power to Qualify $$.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Projects are getting approved only if they are Strategically Relevant, Tactically urgent and provide Rapid Time-to-Value.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Sales Cycles are getting Longer, sometimes way longer?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b="1" dirty="0">
                <a:solidFill>
                  <a:srgbClr val="C00000"/>
                </a:solidFill>
              </a:rPr>
              <a:t>The Reps on the Bottom of the Leaderboard don’t Improve during a Recession</a:t>
            </a:r>
          </a:p>
          <a:p>
            <a:pPr marL="514350" indent="-514350">
              <a:buFont typeface="+mj-lt"/>
              <a:buAutoNum type="arabicPeriod"/>
            </a:pPr>
            <a:endParaRPr lang="en-CA" sz="2400" b="1" dirty="0">
              <a:solidFill>
                <a:srgbClr val="C00000"/>
              </a:solidFill>
            </a:endParaRPr>
          </a:p>
          <a:p>
            <a:endParaRPr lang="en-CA" b="1" dirty="0">
              <a:solidFill>
                <a:srgbClr val="00B050"/>
              </a:solidFill>
            </a:endParaRPr>
          </a:p>
          <a:p>
            <a:endParaRPr lang="en-CA" b="1" dirty="0">
              <a:solidFill>
                <a:srgbClr val="00B050"/>
              </a:solidFill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48" y="19726"/>
            <a:ext cx="8985699" cy="902811"/>
          </a:xfrm>
        </p:spPr>
        <p:txBody>
          <a:bodyPr/>
          <a:lstStyle/>
          <a:p>
            <a:r>
              <a:rPr lang="en-CA" dirty="0"/>
              <a:t>2008 Lesson Summary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89DAD-5F8F-4F72-934F-18946F6CB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104" y="168493"/>
            <a:ext cx="605589" cy="787266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6950AA4-7234-4806-BE3D-8333E74D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03" y="168493"/>
            <a:ext cx="605589" cy="787266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64369BE-270B-4B5D-B905-2FB5F52B6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06" y="192556"/>
            <a:ext cx="587079" cy="76320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ED688DD-79EF-45F5-9E9C-A5BB757B1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10448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8449" y="1780673"/>
            <a:ext cx="11152716" cy="4311263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b="1" dirty="0"/>
              <a:t>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  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Next Steps / Q &amp; A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60AA15-EDA1-4A31-9B3F-56E3B55A4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17" y="2935705"/>
            <a:ext cx="2657165" cy="26571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0CC0FDB-EE14-4AFC-9A43-311E699932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449" y="298551"/>
            <a:ext cx="807527" cy="762908"/>
          </a:xfrm>
          <a:prstGeom prst="ellipse">
            <a:avLst/>
          </a:prstGeom>
          <a:solidFill>
            <a:srgbClr val="CB1313"/>
          </a:solidFill>
          <a:ln w="19050"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9068E98-7924-42F6-B3F4-A776AA18B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74" y="204849"/>
            <a:ext cx="9549459" cy="1354217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Download Free Webinar Assets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C12D36B-619A-4D48-817E-3E328357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6" y="12954"/>
            <a:ext cx="869003" cy="8690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D6AFCB-2BF3-4420-8ADC-5CE6E7EF265E}"/>
              </a:ext>
            </a:extLst>
          </p:cNvPr>
          <p:cNvSpPr txBox="1"/>
          <p:nvPr/>
        </p:nvSpPr>
        <p:spPr>
          <a:xfrm>
            <a:off x="1686756" y="1176195"/>
            <a:ext cx="9342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CA" sz="36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http://www.salesleadersonly.com/salesclass</a:t>
            </a:r>
            <a:endParaRPr lang="en-CA" sz="3600" b="1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20E17-20D2-4D42-A1CD-905026FF0DE4}"/>
              </a:ext>
            </a:extLst>
          </p:cNvPr>
          <p:cNvSpPr txBox="1"/>
          <p:nvPr/>
        </p:nvSpPr>
        <p:spPr>
          <a:xfrm>
            <a:off x="603115" y="2622745"/>
            <a:ext cx="91625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3600" dirty="0"/>
              <a:t>Big Deal Roadmap Infographic: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CA" sz="3600" dirty="0"/>
              <a:t>Relationship Map: </a:t>
            </a:r>
            <a:br>
              <a:rPr lang="en-CA" sz="3600" dirty="0"/>
            </a:br>
            <a:endParaRPr lang="en-CA" sz="3600" dirty="0"/>
          </a:p>
          <a:p>
            <a:pPr marL="0" indent="0">
              <a:buNone/>
            </a:pPr>
            <a:br>
              <a:rPr lang="en-CA" sz="3600" dirty="0"/>
            </a:br>
            <a:r>
              <a:rPr lang="en-CA" sz="3600" dirty="0"/>
              <a:t>Top 10 Questions - Video Series: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60EAFB-3C37-450F-B88E-52C7A1DC9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28" y="5617271"/>
            <a:ext cx="1632155" cy="9757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375A10-FE0A-47EE-8020-F203C0C4DB29}"/>
              </a:ext>
            </a:extLst>
          </p:cNvPr>
          <p:cNvGrpSpPr/>
          <p:nvPr/>
        </p:nvGrpSpPr>
        <p:grpSpPr>
          <a:xfrm>
            <a:off x="4832016" y="4109260"/>
            <a:ext cx="1492955" cy="997288"/>
            <a:chOff x="1092572" y="1216424"/>
            <a:chExt cx="9022815" cy="53602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703B0C-0636-4F10-9151-02ED023A08CC}"/>
                </a:ext>
              </a:extLst>
            </p:cNvPr>
            <p:cNvSpPr/>
            <p:nvPr/>
          </p:nvSpPr>
          <p:spPr bwMode="auto">
            <a:xfrm>
              <a:off x="7168776" y="1686043"/>
              <a:ext cx="2296632" cy="450045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AAE5D5-858A-41C6-91EF-4E7EA880847D}"/>
                </a:ext>
              </a:extLst>
            </p:cNvPr>
            <p:cNvGrpSpPr/>
            <p:nvPr/>
          </p:nvGrpSpPr>
          <p:grpSpPr>
            <a:xfrm>
              <a:off x="1092572" y="1216424"/>
              <a:ext cx="9022815" cy="5360263"/>
              <a:chOff x="1092572" y="1216424"/>
              <a:chExt cx="9022815" cy="536026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57809C9-6156-4F77-8F16-EF501DD0C467}"/>
                  </a:ext>
                </a:extLst>
              </p:cNvPr>
              <p:cNvSpPr/>
              <p:nvPr/>
            </p:nvSpPr>
            <p:spPr>
              <a:xfrm>
                <a:off x="1092572" y="1216424"/>
                <a:ext cx="9022815" cy="5360263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4AFA0D2-7698-4D55-9966-86B5A0E26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7149" y="1274188"/>
                <a:ext cx="7885438" cy="5244733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5DF8A3-1972-4603-B517-A311B56AFE51}"/>
                  </a:ext>
                </a:extLst>
              </p:cNvPr>
              <p:cNvSpPr/>
              <p:nvPr/>
            </p:nvSpPr>
            <p:spPr>
              <a:xfrm>
                <a:off x="3876261" y="1878496"/>
                <a:ext cx="2325756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C9FDC1-A4D0-4689-AB30-F586EB806BC6}"/>
                  </a:ext>
                </a:extLst>
              </p:cNvPr>
              <p:cNvSpPr/>
              <p:nvPr/>
            </p:nvSpPr>
            <p:spPr>
              <a:xfrm>
                <a:off x="6484690" y="2766391"/>
                <a:ext cx="2474751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A7A329-6812-4652-9BB4-6735B05A5E4F}"/>
                  </a:ext>
                </a:extLst>
              </p:cNvPr>
              <p:cNvSpPr/>
              <p:nvPr/>
            </p:nvSpPr>
            <p:spPr>
              <a:xfrm>
                <a:off x="6484689" y="3668669"/>
                <a:ext cx="2474751" cy="73549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364A79-A980-4A3E-9276-D2076CA925B7}"/>
                </a:ext>
              </a:extLst>
            </p:cNvPr>
            <p:cNvSpPr/>
            <p:nvPr/>
          </p:nvSpPr>
          <p:spPr bwMode="auto">
            <a:xfrm>
              <a:off x="3876261" y="1878496"/>
              <a:ext cx="2325756" cy="7354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2C0655-C1C3-4E16-BC5A-F09E8A0E44AF}"/>
                </a:ext>
              </a:extLst>
            </p:cNvPr>
            <p:cNvSpPr/>
            <p:nvPr/>
          </p:nvSpPr>
          <p:spPr bwMode="auto">
            <a:xfrm>
              <a:off x="6479931" y="2760785"/>
              <a:ext cx="2474751" cy="7354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8AD711-258E-4123-9A35-7B6B5A0F3AB6}"/>
                </a:ext>
              </a:extLst>
            </p:cNvPr>
            <p:cNvSpPr/>
            <p:nvPr/>
          </p:nvSpPr>
          <p:spPr bwMode="auto">
            <a:xfrm>
              <a:off x="6479931" y="3668669"/>
              <a:ext cx="2474751" cy="73549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20D1BF-516C-4F21-A3A8-A9B935019BD5}"/>
                </a:ext>
              </a:extLst>
            </p:cNvPr>
            <p:cNvSpPr/>
            <p:nvPr/>
          </p:nvSpPr>
          <p:spPr bwMode="auto">
            <a:xfrm>
              <a:off x="7168776" y="1274188"/>
              <a:ext cx="1958388" cy="735495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CA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FFBD32-4832-4BDD-B079-462982F73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28" y="2412416"/>
            <a:ext cx="1492955" cy="997288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74DD10E-6C3D-4DA8-9F98-3D172D237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596" y="1616862"/>
            <a:ext cx="11152716" cy="33797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5"/>
                </a:solidFill>
              </a:rPr>
              <a:t>Would WINNING THE SIX-FIGURE SALE 1-Hour Masterclass benefit your Sales Leadership Team?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5"/>
                </a:solidFill>
              </a:rPr>
              <a:t>Would WINNING THE SIX-FIGURE SALE ½-Day Training Program benefit your Sales team?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5"/>
                </a:solidFill>
              </a:rPr>
              <a:t>Lets connect and see if I can add value.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chemeClr val="accent5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5"/>
                </a:solidFill>
              </a:rPr>
              <a:t>Email Jeff@SalesLeadersOnly.com</a:t>
            </a:r>
          </a:p>
          <a:p>
            <a:pPr marL="0" indent="0">
              <a:buNone/>
            </a:pP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710" y="274883"/>
            <a:ext cx="11151917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Schedule a Free Assessment Call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C84-7CC5-47E3-ACCA-11B69ABF9FC3}"/>
              </a:ext>
            </a:extLst>
          </p:cNvPr>
          <p:cNvSpPr/>
          <p:nvPr/>
        </p:nvSpPr>
        <p:spPr>
          <a:xfrm>
            <a:off x="4606738" y="6220994"/>
            <a:ext cx="3271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  <a:latin typeface="Lato" panose="020F0502020204030203" pitchFamily="34" charset="0"/>
              </a:rPr>
              <a:t>Icons made by </a:t>
            </a:r>
            <a:r>
              <a:rPr lang="en-CA" sz="1200" dirty="0">
                <a:solidFill>
                  <a:srgbClr val="1E73BE"/>
                </a:solidFill>
                <a:latin typeface="Lato" panose="020F0502020204030203" pitchFamily="34" charset="0"/>
                <a:hlinkClick r:id="rId2" tooltip="Freepik"/>
              </a:rPr>
              <a:t>Freepik</a:t>
            </a:r>
            <a:r>
              <a:rPr lang="en-CA" sz="1200" dirty="0">
                <a:solidFill>
                  <a:srgbClr val="000000"/>
                </a:solidFill>
                <a:latin typeface="Lato" panose="020F0502020204030203" pitchFamily="34" charset="0"/>
              </a:rPr>
              <a:t> from </a:t>
            </a:r>
            <a:r>
              <a:rPr lang="en-CA" sz="1200" dirty="0">
                <a:solidFill>
                  <a:srgbClr val="1E73BE"/>
                </a:solidFill>
                <a:latin typeface="Lato" panose="020F0502020204030203" pitchFamily="34" charset="0"/>
                <a:hlinkClick r:id="rId3" tooltip="Flaticon"/>
              </a:rPr>
              <a:t>www.flaticon.com</a:t>
            </a:r>
            <a:endParaRPr lang="en-CA" sz="12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28C6BD-FFF5-4221-AB0D-55613AD11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0" y="82988"/>
            <a:ext cx="869003" cy="86900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09D92BB-7401-4585-98FF-7D079AF6E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81147" y="2580666"/>
            <a:ext cx="9442675" cy="6477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>
                <a:solidFill>
                  <a:schemeClr val="accent5"/>
                </a:solidFill>
              </a:rPr>
              <a:t>www.LinkedIn.com/in/jeffgoldstein2</a:t>
            </a:r>
          </a:p>
          <a:p>
            <a:pPr marL="0" indent="0">
              <a:buNone/>
            </a:pPr>
            <a:endParaRPr lang="en-CA" sz="3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287842"/>
            <a:ext cx="11151917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Let’s Connect on LinkedIn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C84-7CC5-47E3-ACCA-11B69ABF9FC3}"/>
              </a:ext>
            </a:extLst>
          </p:cNvPr>
          <p:cNvSpPr/>
          <p:nvPr/>
        </p:nvSpPr>
        <p:spPr>
          <a:xfrm>
            <a:off x="4606738" y="6220994"/>
            <a:ext cx="3271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  <a:latin typeface="Lato" panose="020F0502020204030203" pitchFamily="34" charset="0"/>
              </a:rPr>
              <a:t>Icons made by </a:t>
            </a:r>
            <a:r>
              <a:rPr lang="en-CA" sz="1200" dirty="0">
                <a:solidFill>
                  <a:srgbClr val="1E73BE"/>
                </a:solidFill>
                <a:latin typeface="Lato" panose="020F0502020204030203" pitchFamily="34" charset="0"/>
                <a:hlinkClick r:id="rId2" tooltip="Freepik"/>
              </a:rPr>
              <a:t>Freepik</a:t>
            </a:r>
            <a:r>
              <a:rPr lang="en-CA" sz="1200" dirty="0">
                <a:solidFill>
                  <a:srgbClr val="000000"/>
                </a:solidFill>
                <a:latin typeface="Lato" panose="020F0502020204030203" pitchFamily="34" charset="0"/>
              </a:rPr>
              <a:t> from </a:t>
            </a:r>
            <a:r>
              <a:rPr lang="en-CA" sz="1200" dirty="0">
                <a:solidFill>
                  <a:srgbClr val="1E73BE"/>
                </a:solidFill>
                <a:latin typeface="Lato" panose="020F0502020204030203" pitchFamily="34" charset="0"/>
                <a:hlinkClick r:id="rId3" tooltip="Flaticon"/>
              </a:rPr>
              <a:t>www.flaticon.com</a:t>
            </a:r>
            <a:endParaRPr lang="en-CA" sz="12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28C6BD-FFF5-4221-AB0D-55613AD11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8" y="95947"/>
            <a:ext cx="869003" cy="869003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1F149D0-F015-44C1-8902-710AABE7C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580666"/>
            <a:ext cx="647700" cy="6477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5C35744-B50A-469A-B523-F5BA8097A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68530" y="1677736"/>
            <a:ext cx="9442675" cy="647700"/>
          </a:xfrm>
        </p:spPr>
        <p:txBody>
          <a:bodyPr/>
          <a:lstStyle/>
          <a:p>
            <a:pPr marL="0" indent="0" algn="ctr">
              <a:buNone/>
            </a:pPr>
            <a:r>
              <a:rPr lang="en-CA" sz="3600" dirty="0">
                <a:solidFill>
                  <a:schemeClr val="accent5"/>
                </a:solidFill>
              </a:rPr>
              <a:t>www.SalesLeadersOnly.com/newbook</a:t>
            </a:r>
          </a:p>
          <a:p>
            <a:pPr marL="0" indent="0">
              <a:buNone/>
            </a:pPr>
            <a:endParaRPr lang="en-CA" sz="3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CA" b="1" dirty="0">
              <a:solidFill>
                <a:schemeClr val="accent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287842"/>
            <a:ext cx="11151917" cy="677108"/>
          </a:xfrm>
        </p:spPr>
        <p:txBody>
          <a:bodyPr/>
          <a:lstStyle/>
          <a:p>
            <a:r>
              <a:rPr lang="en-CA" sz="4400" u="sng" dirty="0"/>
              <a:t>Action</a:t>
            </a:r>
            <a:r>
              <a:rPr lang="en-CA" sz="4400" dirty="0"/>
              <a:t>: Get Notified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C8C84-7CC5-47E3-ACCA-11B69ABF9FC3}"/>
              </a:ext>
            </a:extLst>
          </p:cNvPr>
          <p:cNvSpPr/>
          <p:nvPr/>
        </p:nvSpPr>
        <p:spPr>
          <a:xfrm>
            <a:off x="4606738" y="6220994"/>
            <a:ext cx="3271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  <a:latin typeface="Lato" panose="020F0502020204030203" pitchFamily="34" charset="0"/>
              </a:rPr>
              <a:t>Icons made by </a:t>
            </a:r>
            <a:r>
              <a:rPr lang="en-CA" sz="1200" dirty="0">
                <a:solidFill>
                  <a:srgbClr val="1E73BE"/>
                </a:solidFill>
                <a:latin typeface="Lato" panose="020F0502020204030203" pitchFamily="34" charset="0"/>
                <a:hlinkClick r:id="rId2" tooltip="Freepik"/>
              </a:rPr>
              <a:t>Freepik</a:t>
            </a:r>
            <a:r>
              <a:rPr lang="en-CA" sz="1200" dirty="0">
                <a:solidFill>
                  <a:srgbClr val="000000"/>
                </a:solidFill>
                <a:latin typeface="Lato" panose="020F0502020204030203" pitchFamily="34" charset="0"/>
              </a:rPr>
              <a:t> from </a:t>
            </a:r>
            <a:r>
              <a:rPr lang="en-CA" sz="1200" dirty="0">
                <a:solidFill>
                  <a:srgbClr val="1E73BE"/>
                </a:solidFill>
                <a:latin typeface="Lato" panose="020F0502020204030203" pitchFamily="34" charset="0"/>
                <a:hlinkClick r:id="rId3" tooltip="Flaticon"/>
              </a:rPr>
              <a:t>www.flaticon.com</a:t>
            </a:r>
            <a:endParaRPr lang="en-CA" sz="12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28C6BD-FFF5-4221-AB0D-55613AD11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8" y="95947"/>
            <a:ext cx="869003" cy="86900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12F3EA-D8D0-455C-B0FE-F192B90E7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036BBDD-8E93-4B17-A1FE-8F2E874C4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06" y="2589218"/>
            <a:ext cx="2450187" cy="33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C0D2-0BD8-4E79-A36D-B32772A8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2" y="237067"/>
            <a:ext cx="11853333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Thanks – See you at the Top of the Leaderboard!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F7EAB1-4DB5-4418-AA3A-C9875601E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36" y="997919"/>
            <a:ext cx="8027579" cy="535433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114F054-1AED-4917-A121-1A0006255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DEE1-3F7D-4605-84C2-9C9304C231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5601" y="1985066"/>
            <a:ext cx="11265564" cy="4086674"/>
          </a:xfrm>
        </p:spPr>
        <p:txBody>
          <a:bodyPr/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Interested in Winning More </a:t>
            </a:r>
            <a:r>
              <a:rPr lang="en-CA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 Deals</a:t>
            </a:r>
          </a:p>
          <a:p>
            <a:pPr marL="0" indent="0" algn="ctr">
              <a:buNone/>
            </a:pP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You're in the </a:t>
            </a:r>
            <a:r>
              <a:rPr lang="en-CA" sz="4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</a:t>
            </a: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Place!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053151-C197-4820-8DD5-CCD333D6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Right Place?</a:t>
            </a: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D91942E-0820-4BF8-A97B-5609387F5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13" y="4615069"/>
            <a:ext cx="1152939" cy="115293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4EB4D66-E942-496F-BB31-31DE3E288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46" y="5802699"/>
            <a:ext cx="701983" cy="3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fcb92fe354131137400e0c6&quot;,&quot;SmartGridHorizontal&quot;:0,&quot;LinkedExcelSources&quot;:{&quot;5e9875d13541315eac2bdf37&quot;:&quot;{{PptFile}}\\2017 Pipeline Ratios.xlsx&quot;,&quot;5e98a6973541315e90b63171&quot;:&quot;{{PptFile}}\\CPSA Powerpoint Source Data.xlsx&quot;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,&quot;OutlineColor&quot;:{&quot;ColorIndex&quot;:5,&quot;ColorModifier&quot;:0,&quot;BrightnessModifier&quot;:0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,&quot;OutlineColor&quot;:{&quot;ColorIndex&quot;:5,&quot;ColorModifier&quot;:0,&quot;BrightnessModifier&quot;:0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5,&quot;ColorModifier&quot;:0,&quot;BrightnessModifier&quot;:0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,&quot;OutlineColor&quot;:{&quot;ColorIndex&quot;:5,&quot;ColorModifier&quot;:0,&quot;BrightnessModifier&quot;:0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,&quot;OutlineColor&quot;:{&quot;ColorIndex&quot;:5,&quot;ColorModifier&quot;:0,&quot;BrightnessModifier&quot;:0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5,&quot;ColorModifier&quot;:0,&quot;BrightnessModifier&quot;:0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IsSmartGrid&quot;:false,&quot;FillColor&quot;:{&quot;ColorIndex&quot;:1,&quot;ColorModifier&quot;:0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IsSmartGrid&quot;:false,&quot;FillColor&quot;:{&quot;ColorIndex&quot;:1,&quot;ColorModifier&quot;:0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INFOG" val="doughnut"/>
  <p:tag name="ENGAGEDOUGHNUT" val="{&quot;DesignId&quot;:2,&quot;Value&quot;:24,&quot;DecimalPlaces&quot;:0,&quot;ColorOn&quot;:{&quot;SmartColorIndex&quot;:1,&quot;SmartColorModifier&quot;:0,&quot;BrightnessModifier&quot;:0},&quot;ColorOff&quot;:{&quot;Color&quot;:&quot;-2565928&quot;,&quot;SmartColorIndex&quot;:-1,&quot;SmartColorModifier&quot;:0,&quot;BrightnessModifier&quot;:0},&quot;Thickness&quot;:10,&quot;ShowLabels&quot;:true,&quot;LabelSize&quot;:54,&quot;DisplayAsDecimal&quot;:false,&quot;AltText&quot;:&quot;This is an Engage Doughtnut infographic.  Use CTRL+SHIFT+Y to access the data value in a dialog.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INFOG" val="doughnut"/>
  <p:tag name="ENGAGEDOUGHNUT" val="{&quot;DesignId&quot;:2,&quot;Value&quot;:7,&quot;DecimalPlaces&quot;:0,&quot;ColorOn&quot;:{&quot;SmartColorIndex&quot;:1,&quot;SmartColorModifier&quot;:0,&quot;BrightnessModifier&quot;:0},&quot;ColorOff&quot;:{&quot;Color&quot;:&quot;-2565928&quot;,&quot;SmartColorIndex&quot;:-1,&quot;SmartColorModifier&quot;:0,&quot;BrightnessModifier&quot;:0},&quot;Thickness&quot;:10,&quot;ShowLabels&quot;:true,&quot;LabelSize&quot;:54,&quot;DisplayAsDecimal&quot;:false,&quot;AltText&quot;:&quot;This is an Engage Doughtnut infographic.  Use CTRL+SHIFT+Y to access the data value in a dialog.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INFOG" val="doughnut"/>
  <p:tag name="ENGAGEDOUGHNUT" val="{&quot;DesignId&quot;:2,&quot;Value&quot;:44,&quot;DecimalPlaces&quot;:0,&quot;ColorOn&quot;:{&quot;SmartColorIndex&quot;:1,&quot;SmartColorModifier&quot;:0,&quot;BrightnessModifier&quot;:0},&quot;ColorOff&quot;:{&quot;Color&quot;:&quot;-2565928&quot;,&quot;SmartColorIndex&quot;:-1,&quot;SmartColorModifier&quot;:0,&quot;BrightnessModifier&quot;:0},&quot;Thickness&quot;:10,&quot;ShowLabels&quot;:true,&quot;LabelSize&quot;:54,&quot;DisplayAsDecimal&quot;:false,&quot;AltText&quot;:&quot;This is an Engage Doughtnut infographic.  Use CTRL+SHIFT+Y to access the data value in a dialog.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INFOG" val="doughnut"/>
  <p:tag name="ENGAGEDOUGHNUT" val="{&quot;DesignId&quot;:2,&quot;Value&quot;:25,&quot;DecimalPlaces&quot;:0,&quot;ColorOn&quot;:{&quot;SmartColorIndex&quot;:1,&quot;SmartColorModifier&quot;:0,&quot;BrightnessModifier&quot;:0},&quot;ColorOff&quot;:{&quot;Color&quot;:&quot;-2565928&quot;,&quot;SmartColorIndex&quot;:-1,&quot;SmartColorModifier&quot;:0,&quot;BrightnessModifier&quot;:0},&quot;Thickness&quot;:10,&quot;ShowLabels&quot;:true,&quot;LabelSize&quot;:54,&quot;DisplayAsDecimal&quot;:false,&quot;AltText&quot;:&quot;This is an Engage Doughtnut infographic.  Use CTRL+SHIFT+Y to access the data value in a dialog.&quot;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1,&quot;ColorModifier&quot;:0,&quot;BrightnessModifier&quot;:0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1,&quot;ColorModifier&quot;:0,&quot;BrightnessModifier&quot;:0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1,&quot;ColorModifier&quot;:0,&quot;BrightnessModifier&quot;:0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TextColor&quot;:{&quot;ColorIndex&quot;:1,&quot;ColorModifier&quot;:0,&quot;BrightnessModifier&quot;:0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IsSmartGrid&quot;:false,&quot;FillColor&quot;:{&quot;ColorIndex&quot;:1,&quot;ColorModifier&quot;:0}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1,&quot;ColorModifier&quot;:0,&quot;BrightnessModifier&quot;:0}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,&quot;OutlineColor&quot;:{&quot;ColorIndex&quot;:5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3,&quot;ColorModifier&quot;:0,&quot;BrightnessModifier&quot;:0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IsSmartGrid&quot;:false,&quot;FillColor&quot;:{&quot;ColorIndex&quot;:1,&quot;ColorModifier&quot;:0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2,&quot;ColorModifier&quot;:0,&quot;BrightnessModifier&quot;:0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IsSmartGrid&quot;:false,&quot;FillColor&quot;:{&quot;ColorIndex&quot;:1,&quot;ColorModifier&quot;:0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,&quot;OutlineColor&quot;:{&quot;ColorIndex&quot;:5,&quot;ColorModifier&quot;:0,&quot;BrightnessModifier&quot;:0}}"/>
</p:tagLst>
</file>

<file path=ppt/theme/theme1.xml><?xml version="1.0" encoding="utf-8"?>
<a:theme xmlns:a="http://schemas.openxmlformats.org/drawingml/2006/main" name="1_Veeam Corporate Slides Template (2)">
  <a:themeElements>
    <a:clrScheme name="Custom 1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28ABE2"/>
      </a:accent2>
      <a:accent3>
        <a:srgbClr val="F2F2F2"/>
      </a:accent3>
      <a:accent4>
        <a:srgbClr val="CADA2A"/>
      </a:accent4>
      <a:accent5>
        <a:srgbClr val="1782AF"/>
      </a:accent5>
      <a:accent6>
        <a:srgbClr val="C3C5C7"/>
      </a:accent6>
      <a:hlink>
        <a:srgbClr val="00AEEF"/>
      </a:hlink>
      <a:folHlink>
        <a:srgbClr val="5CD2FF"/>
      </a:folHlink>
    </a:clrScheme>
    <a:fontScheme name="Custom 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33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+mj-lt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rgbClr val="00B336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 anchor="ctr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88865</TotalTime>
  <Words>2716</Words>
  <Application>Microsoft Office PowerPoint</Application>
  <PresentationFormat>Widescreen</PresentationFormat>
  <Paragraphs>552</Paragraphs>
  <Slides>86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Lato</vt:lpstr>
      <vt:lpstr>Tahoma</vt:lpstr>
      <vt:lpstr>Wingdings</vt:lpstr>
      <vt:lpstr>1_Veeam Corporate Slides Template (2)</vt:lpstr>
      <vt:lpstr>PowerPoint Presentation</vt:lpstr>
      <vt:lpstr>PowerPoint Presentation</vt:lpstr>
      <vt:lpstr>Are You in the Right Place?</vt:lpstr>
      <vt:lpstr>Type in Chat</vt:lpstr>
      <vt:lpstr>PowerPoint Presentation</vt:lpstr>
      <vt:lpstr>PowerPoint Presentation</vt:lpstr>
      <vt:lpstr>PowerPoint Presentation</vt:lpstr>
      <vt:lpstr>PowerPoint Presentation</vt:lpstr>
      <vt:lpstr>Right Place?</vt:lpstr>
      <vt:lpstr> WINNING THE SIX-FIGURE SALE</vt:lpstr>
      <vt:lpstr>How Can I Help - Intro</vt:lpstr>
      <vt:lpstr>A Few More Questions Before we Start</vt:lpstr>
      <vt:lpstr>PowerPoint Presentation</vt:lpstr>
      <vt:lpstr>PowerPoint Presentation</vt:lpstr>
      <vt:lpstr>Type in Chat</vt:lpstr>
      <vt:lpstr>PowerPoint Presentation</vt:lpstr>
      <vt:lpstr>PowerPoint Presentation</vt:lpstr>
      <vt:lpstr>Type in Chat</vt:lpstr>
      <vt:lpstr>PowerPoint Presentation</vt:lpstr>
      <vt:lpstr>PowerPoint Presentation</vt:lpstr>
      <vt:lpstr>PowerPoint Presentation</vt:lpstr>
      <vt:lpstr>PowerPoint Presentation</vt:lpstr>
      <vt:lpstr>WINNING THE SIX-FIGURE SALE My Proven 3-Step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95% of all Sales Leaders Have NO Written Plan or Process to:</vt:lpstr>
      <vt:lpstr>PowerPoint Presentation</vt:lpstr>
      <vt:lpstr>PowerPoint Presentation</vt:lpstr>
      <vt:lpstr>PowerPoint Presentation</vt:lpstr>
      <vt:lpstr>PowerPoint Presentation</vt:lpstr>
      <vt:lpstr>The Big Opportunity</vt:lpstr>
      <vt:lpstr>PowerPoint Presentation</vt:lpstr>
      <vt:lpstr>PowerPoint Presentation</vt:lpstr>
      <vt:lpstr>PowerPoint Presentation</vt:lpstr>
      <vt:lpstr>Action: Develop a Big Deal Cadence</vt:lpstr>
      <vt:lpstr>Action: Keep Score</vt:lpstr>
      <vt:lpstr>Question #2</vt:lpstr>
      <vt:lpstr>PowerPoint Presentation</vt:lpstr>
      <vt:lpstr>Six-Figure Sales Campaigns include both Technical and ….</vt:lpstr>
      <vt:lpstr>Six-Figure Sales Campaigns include both Technical and Economic/Political Campaigns</vt:lpstr>
      <vt:lpstr>The Number of Stakeholders increases Deal Complexity</vt:lpstr>
      <vt:lpstr>PowerPoint Presentation</vt:lpstr>
      <vt:lpstr>Action: Download Big Deal Roadmap</vt:lpstr>
      <vt:lpstr>PowerPoint Presentation</vt:lpstr>
      <vt:lpstr>PowerPoint Presentation</vt:lpstr>
      <vt:lpstr>PowerPoint Presentation</vt:lpstr>
      <vt:lpstr>Question #3</vt:lpstr>
      <vt:lpstr>BANT = Ruthless Qualification</vt:lpstr>
      <vt:lpstr># 3  BANT:  B = Budget</vt:lpstr>
      <vt:lpstr>PowerPoint Presentation</vt:lpstr>
      <vt:lpstr># 3  BANT: A = Authority</vt:lpstr>
      <vt:lpstr>How Wide and Deep you Selling?</vt:lpstr>
      <vt:lpstr>PowerPoint Presentation</vt:lpstr>
      <vt:lpstr># 3  BANT: N = Need</vt:lpstr>
      <vt:lpstr>PowerPoint Presentation</vt:lpstr>
      <vt:lpstr># 3  BANT: T = Timing</vt:lpstr>
      <vt:lpstr>PowerPoint Presentation</vt:lpstr>
      <vt:lpstr>BANT = Rapid Assessment Tool</vt:lpstr>
      <vt:lpstr>Action: Download Relationship Map</vt:lpstr>
      <vt:lpstr>PowerPoint Presentation</vt:lpstr>
      <vt:lpstr>Question #4</vt:lpstr>
      <vt:lpstr>PowerPoint Presentation</vt:lpstr>
      <vt:lpstr>Question #4</vt:lpstr>
      <vt:lpstr>Question #4</vt:lpstr>
      <vt:lpstr>25 Question - Big Rock Review </vt:lpstr>
      <vt:lpstr>PowerPoint Presentation</vt:lpstr>
      <vt:lpstr>Question #5</vt:lpstr>
      <vt:lpstr>Question #5</vt:lpstr>
      <vt:lpstr>Question #6</vt:lpstr>
      <vt:lpstr>PowerPoint Presentation</vt:lpstr>
      <vt:lpstr>PowerPoint Presentation</vt:lpstr>
      <vt:lpstr>Action: What Should you Do Right Now</vt:lpstr>
      <vt:lpstr>PowerPoint Presentation</vt:lpstr>
      <vt:lpstr>Action: Be Pro-Active</vt:lpstr>
      <vt:lpstr>WINNING THE SIX-FIGURE SALE - Summary</vt:lpstr>
      <vt:lpstr>Question Summary</vt:lpstr>
      <vt:lpstr>2008 Lesson Summary</vt:lpstr>
      <vt:lpstr>    Next Steps / Q &amp; A</vt:lpstr>
      <vt:lpstr>Action: Download Free Webinar Assets</vt:lpstr>
      <vt:lpstr>Action: Schedule a Free Assessment Call</vt:lpstr>
      <vt:lpstr>Action: Let’s Connect on LinkedIn</vt:lpstr>
      <vt:lpstr>Action: Get Notified</vt:lpstr>
      <vt:lpstr>Thanks – See you at the Top of the Leaderboard!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Balagurova</dc:creator>
  <cp:lastModifiedBy>Jeff Goldstein</cp:lastModifiedBy>
  <cp:revision>676</cp:revision>
  <cp:lastPrinted>2020-04-02T16:13:15Z</cp:lastPrinted>
  <dcterms:created xsi:type="dcterms:W3CDTF">2017-03-03T16:13:40Z</dcterms:created>
  <dcterms:modified xsi:type="dcterms:W3CDTF">2020-12-05T14:03:05Z</dcterms:modified>
</cp:coreProperties>
</file>